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Roboto Mon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Roboto Mono"/>
      <p:regular r:id="rId36"/>
      <p:bold r:id="rId37"/>
      <p:italic r:id="rId38"/>
      <p:boldItalic r:id="rId39"/>
    </p:embeddedFont>
    <p:embeddedFont>
      <p:font typeface="Comforta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jEWjYtbM/btQhODwvw/HzRlKsA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font" Target="fonts/Comfortaa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MonoMedium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Medium-boldItalic.fntdata"/><Relationship Id="rId30" Type="http://schemas.openxmlformats.org/officeDocument/2006/relationships/font" Target="fonts/RobotoMonoMedium-italic.fntdata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.fntdata"/><Relationship Id="rId14" Type="http://schemas.openxmlformats.org/officeDocument/2006/relationships/slide" Target="slides/slide10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3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tr-T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mrbrodeur?utm_source=unsplash&amp;utm_medium=referral&amp;utm_content=creditCopyText" TargetMode="External"/><Relationship Id="rId3" Type="http://schemas.openxmlformats.org/officeDocument/2006/relationships/hyperlink" Target="https://unsplash.com/s/photos/speed?utm_source=unsplash&amp;utm_medium=referral&amp;utm_content=creditCopyText" TargetMode="External"/><Relationship Id="rId4" Type="http://schemas.openxmlformats.org/officeDocument/2006/relationships/hyperlink" Target="https://unsplash.com/s/photos/speed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designer4u?utm_source=unsplash&amp;utm_medium=referral&amp;utm_content=creditCopyText" TargetMode="External"/><Relationship Id="rId3" Type="http://schemas.openxmlformats.org/officeDocument/2006/relationships/hyperlink" Target="https://unsplash.com/s/photos/scrum?utm_source=unsplash&amp;utm_medium=referral&amp;utm_content=creditCopyText" TargetMode="External"/><Relationship Id="rId4" Type="http://schemas.openxmlformats.org/officeDocument/2006/relationships/hyperlink" Target="https://unsplash.com/s/photos/scrum?utm_source=unsplash&amp;utm_medium=referral&amp;utm_content=creditCopyText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fukdag.medium.com/why-no-code-is-the-future-of-ai-9377f218313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juliancanderson?utm_source=unsplash&amp;utm_medium=referral&amp;utm_content=creditCopyText" TargetMode="External"/><Relationship Id="rId3" Type="http://schemas.openxmlformats.org/officeDocument/2006/relationships/hyperlink" Target="https://unsplash.com/s/photos/programmer?utm_source=unsplash&amp;utm_medium=referral&amp;utm_content=creditCopyText" TargetMode="External"/><Relationship Id="rId4" Type="http://schemas.openxmlformats.org/officeDocument/2006/relationships/hyperlink" Target="https://unsplash.com/s/photos/programmer?utm_source=unsplash&amp;utm_medium=referral&amp;utm_content=creditCopyText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Nintendo" TargetMode="External"/><Relationship Id="rId3" Type="http://schemas.openxmlformats.org/officeDocument/2006/relationships/hyperlink" Target="https://en.wikipedia.org/wiki/Hanafuda" TargetMode="External"/><Relationship Id="rId4" Type="http://schemas.openxmlformats.org/officeDocument/2006/relationships/hyperlink" Target="https://en.wikipedia.org/wiki/Donkey_Kong_(video_game)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unyahalleri.com/world-wide-web-30-yasinda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jaqui123456?utm_source=unsplash&amp;utm_medium=referral&amp;utm_content=creditCopyText" TargetMode="External"/><Relationship Id="rId3" Type="http://schemas.openxmlformats.org/officeDocument/2006/relationships/hyperlink" Target="https://unsplash.com/s/photos/pancakes?utm_source=unsplash&amp;utm_medium=referral&amp;utm_content=creditCopyText" TargetMode="External"/><Relationship Id="rId4" Type="http://schemas.openxmlformats.org/officeDocument/2006/relationships/hyperlink" Target="https://unsplash.com/s/photos/pancakes?utm_source=unsplash&amp;utm_medium=referral&amp;utm_content=creditCopyText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27b3e9271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e27b3e9271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Matthew Brodeur</a:t>
            </a:r>
            <a:r>
              <a:rPr lang="tr-TR" sz="1100"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lang="tr-TR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Unsplash</a:t>
            </a:r>
            <a:endParaRPr/>
          </a:p>
        </p:txBody>
      </p:sp>
      <p:sp>
        <p:nvSpPr>
          <p:cNvPr id="262" name="Google Shape;262;ge27b3e9271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3e959b6e1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e3e959b6e1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e3e959b6e1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27b3e927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e27b3e927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Olga Guryanova</a:t>
            </a:r>
            <a:r>
              <a:rPr lang="tr-TR" sz="1100"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lang="tr-TR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Unsplash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2010-2020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Keywords: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Anti-Patterns,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Technical Depth </a:t>
            </a:r>
            <a:r>
              <a:rPr i="1" lang="tr-TR"/>
              <a:t>(Teknik borçlanma yükselmeye başladığı için)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Agile,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Scrum,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Digital Transformation,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Microservices IN SOA OUT,</a:t>
            </a:r>
            <a:endParaRPr/>
          </a:p>
        </p:txBody>
      </p:sp>
      <p:sp>
        <p:nvSpPr>
          <p:cNvPr id="364" name="Google Shape;364;ge27b3e9271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59d6fad7b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259d6fad7b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1259d6fad7b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59d6fad7b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259d6fad7b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1259d6fad7b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3e959b6e1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e3e959b6e1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Bahsetmediğimiz birçok konu var. Makine Öğrenmesi, Yapay Zeka, Artırılmış Gerçeklik, Robotik Teknolojiler, IoT, Artırılmış Gerçeklik, BlockChain</a:t>
            </a:r>
            <a:endParaRPr/>
          </a:p>
        </p:txBody>
      </p:sp>
      <p:sp>
        <p:nvSpPr>
          <p:cNvPr id="390" name="Google Shape;390;ge3e959b6e1_1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59d6fad7b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259d6fad7b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No-Code </a:t>
            </a:r>
            <a:r>
              <a:rPr lang="tr-TR" u="sng">
                <a:solidFill>
                  <a:schemeClr val="hlink"/>
                </a:solidFill>
                <a:hlinkClick r:id="rId2"/>
              </a:rPr>
              <a:t>https://ufukdag.medium.com/why-no-code-is-the-future-of-ai-9377f218313</a:t>
            </a:r>
            <a:r>
              <a:rPr lang="tr-TR"/>
              <a:t> Gartner’ın öngörüsü oldukça iyi. 2025’te yeni geliştirilen uygulamaların %70i low-code ve no-code teknikleri ile yapılacak.</a:t>
            </a:r>
            <a:endParaRPr/>
          </a:p>
        </p:txBody>
      </p:sp>
      <p:sp>
        <p:nvSpPr>
          <p:cNvPr id="397" name="Google Shape;397;g1259d6fad7b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27b3e927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e27b3e927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Julian Christian Anderson</a:t>
            </a:r>
            <a:r>
              <a:rPr lang="tr-TR" sz="1100"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lang="tr-TR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Unsplash</a:t>
            </a:r>
            <a:endParaRPr/>
          </a:p>
        </p:txBody>
      </p:sp>
      <p:sp>
        <p:nvSpPr>
          <p:cNvPr id="406" name="Google Shape;406;ge27b3e9271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349a649ba_0_2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e349a649ba_0_2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100">
                <a:latin typeface="Arial"/>
                <a:ea typeface="Arial"/>
                <a:cs typeface="Arial"/>
                <a:sym typeface="Arial"/>
              </a:rPr>
              <a:t>İllüstrasyon DALL-E ile hazırlanmıştır. Kullanılan prompt’lar ise şöyle. programmer, new generation, coding, funny programming, curious programmer, Generative AI, VR, robotic coding, IoT, people equality, </a:t>
            </a:r>
            <a:r>
              <a:rPr lang="tr-TR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disabled person….</a:t>
            </a:r>
            <a:r>
              <a:rPr lang="tr-TR" sz="11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13" name="Google Shape;413;ge349a649ba_0_2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a9d9bfc46f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a9d9bfc46f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a9d9bfc46f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9410d3c0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29410d3c0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29410d3c0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8e6f8730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8e6f8730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cb6c89ad2e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cb6c89ad2e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1cb6c89ad2e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3e959b6e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e3e959b6e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e3e959b6e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c68f12600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6c68f1260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9" name="Google Shape;449;g6c68f12600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349a649ba_0_30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e349a649ba_0_30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e349a649ba_0_30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27b3e927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e27b3e927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Keywords: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80ler,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Kişisel bilgisayarların yükselişi,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64Kb kapasite altında geçirilen saatler,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BASIC,</a:t>
            </a:r>
            <a:endParaRPr/>
          </a:p>
        </p:txBody>
      </p:sp>
      <p:sp>
        <p:nvSpPr>
          <p:cNvPr id="279" name="Google Shape;279;ge27b3e927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9d6fad7b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259d6fad7b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u="sng">
                <a:solidFill>
                  <a:schemeClr val="hlink"/>
                </a:solidFill>
                <a:hlinkClick r:id="rId2"/>
              </a:rPr>
              <a:t>Nintendo</a:t>
            </a:r>
            <a:r>
              <a:rPr lang="tr-TR"/>
              <a:t> firmasının 1889’da kurulduğunu biliyor muydunuz? İlk oyunları </a:t>
            </a:r>
            <a:r>
              <a:rPr lang="tr-TR" u="sng">
                <a:solidFill>
                  <a:schemeClr val="hlink"/>
                </a:solidFill>
                <a:hlinkClick r:id="rId3"/>
              </a:rPr>
              <a:t>Hanafunda</a:t>
            </a:r>
            <a:r>
              <a:rPr lang="tr-TR"/>
              <a:t> isimli bir kart oyunuymuş. Ancak bizler onu 1981 yılında çıkardıkları </a:t>
            </a:r>
            <a:r>
              <a:rPr lang="tr-TR" u="sng">
                <a:solidFill>
                  <a:schemeClr val="hlink"/>
                </a:solidFill>
                <a:hlinkClick r:id="rId4"/>
              </a:rPr>
              <a:t>Donkey Kongs</a:t>
            </a:r>
            <a:r>
              <a:rPr lang="tr-TR"/>
              <a:t> oyunu ile biliyoruz.</a:t>
            </a:r>
            <a:endParaRPr/>
          </a:p>
        </p:txBody>
      </p:sp>
      <p:sp>
        <p:nvSpPr>
          <p:cNvPr id="287" name="Google Shape;287;g1259d6fad7b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27b3e927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e27b3e927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u="sng">
                <a:solidFill>
                  <a:schemeClr val="hlink"/>
                </a:solidFill>
                <a:hlinkClick r:id="rId2"/>
              </a:rPr>
              <a:t>https://www.dunyahalleri.com/world-wide-web-30-yasinda/</a:t>
            </a:r>
            <a:r>
              <a:rPr lang="tr-T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Keywords: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90lar,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World Wide Web,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İngiliz mühendis Sir Tim Bernes Lee, 1989, CERN,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Internet’in yükselişi,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Java ve Applet’ler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e27b3e927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59d6fad7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259d6fad7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259d6fad7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3e959b6e1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e3e959b6e1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Amazon.com -&gt; Earth’s Biggest Bookstore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AuctionWeb -&gt; eBay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Belki Google öncesindeki bazı arama motorlarından da bahsedebiliriz. Altavista gibi.</a:t>
            </a:r>
            <a:endParaRPr/>
          </a:p>
        </p:txBody>
      </p:sp>
      <p:sp>
        <p:nvSpPr>
          <p:cNvPr id="311" name="Google Shape;311;ge3e959b6e1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27b3e927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e27b3e927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Jaqueline Pelzer</a:t>
            </a:r>
            <a:r>
              <a:rPr lang="tr-TR" sz="1100">
                <a:latin typeface="Arial"/>
                <a:ea typeface="Arial"/>
                <a:cs typeface="Arial"/>
                <a:sym typeface="Arial"/>
              </a:rPr>
              <a:t> on</a:t>
            </a:r>
            <a:r>
              <a:rPr lang="tr-TR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tr-T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Unsplash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Keywords: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2000-2010,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3-Tier,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N-Tier,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Monolitik Mimariler,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Object Oriented Programming Languages,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Java vs C#,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SOLID ilkeleri,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Design Patterns,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r-TR"/>
              <a:t>SOA</a:t>
            </a:r>
            <a:endParaRPr/>
          </a:p>
        </p:txBody>
      </p:sp>
      <p:sp>
        <p:nvSpPr>
          <p:cNvPr id="328" name="Google Shape;328;ge27b3e9271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59d6fad7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259d6fad7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1259d6fad7b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6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e27b3e9271_0_4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e27b3e9271_0_491"/>
          <p:cNvSpPr txBox="1"/>
          <p:nvPr>
            <p:ph type="ctrTitle"/>
          </p:nvPr>
        </p:nvSpPr>
        <p:spPr>
          <a:xfrm>
            <a:off x="453067" y="2834367"/>
            <a:ext cx="11270700" cy="210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b="1" sz="64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b="1" sz="64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b="1" sz="64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b="1" sz="64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b="1" sz="64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b="1" sz="64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b="1" sz="64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b="1" sz="64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b="1" sz="6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ge27b3e9271_0_491"/>
          <p:cNvSpPr txBox="1"/>
          <p:nvPr>
            <p:ph idx="1" type="subTitle"/>
          </p:nvPr>
        </p:nvSpPr>
        <p:spPr>
          <a:xfrm>
            <a:off x="453233" y="5142400"/>
            <a:ext cx="112707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700"/>
              <a:buNone/>
              <a:defRPr sz="2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ge27b3e9271_0_4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AUTOLAYOUT_1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349a649ba_0_4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e349a649ba_0_406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7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0" name="Google Shape;60;ge349a649ba_0_4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5">
  <p:cSld name="AUTOLAYOUT_28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59d6fad7b_0_8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1259d6fad7b_0_861"/>
          <p:cNvSpPr txBox="1"/>
          <p:nvPr>
            <p:ph type="title"/>
          </p:nvPr>
        </p:nvSpPr>
        <p:spPr>
          <a:xfrm>
            <a:off x="310504" y="293300"/>
            <a:ext cx="31152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1"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" name="Google Shape;64;g1259d6fad7b_0_861"/>
          <p:cNvSpPr txBox="1"/>
          <p:nvPr>
            <p:ph idx="1" type="body"/>
          </p:nvPr>
        </p:nvSpPr>
        <p:spPr>
          <a:xfrm>
            <a:off x="310500" y="1720333"/>
            <a:ext cx="3115200" cy="4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  <a:defRPr sz="1900">
                <a:solidFill>
                  <a:srgbClr val="000000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600"/>
              <a:buChar char="•"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g1259d6fad7b_0_86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AUTOLAYOUT_12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349a649ba_0_5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e349a649ba_0_541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7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9" name="Google Shape;69;ge349a649ba_0_5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4">
  <p:cSld name="AUTOLAYOUT_27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59d6fad7b_0_6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1259d6fad7b_0_680"/>
          <p:cNvSpPr/>
          <p:nvPr/>
        </p:nvSpPr>
        <p:spPr>
          <a:xfrm>
            <a:off x="4518800" y="0"/>
            <a:ext cx="76731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1259d6fad7b_0_6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74" name="Google Shape;74;g1259d6fad7b_0_680"/>
          <p:cNvSpPr txBox="1"/>
          <p:nvPr>
            <p:ph type="title"/>
          </p:nvPr>
        </p:nvSpPr>
        <p:spPr>
          <a:xfrm>
            <a:off x="429100" y="925467"/>
            <a:ext cx="3535200" cy="2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5" name="Google Shape;75;g1259d6fad7b_0_680"/>
          <p:cNvCxnSpPr/>
          <p:nvPr/>
        </p:nvCxnSpPr>
        <p:spPr>
          <a:xfrm>
            <a:off x="497267" y="682244"/>
            <a:ext cx="8565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g1259d6fad7b_0_680"/>
          <p:cNvSpPr txBox="1"/>
          <p:nvPr>
            <p:ph idx="1" type="body"/>
          </p:nvPr>
        </p:nvSpPr>
        <p:spPr>
          <a:xfrm>
            <a:off x="429100" y="3342505"/>
            <a:ext cx="3535200" cy="25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1">
  <p:cSld name="AUTOLAYOUT_24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3e959b6e1_1_1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e3e959b6e1_1_154"/>
          <p:cNvSpPr/>
          <p:nvPr/>
        </p:nvSpPr>
        <p:spPr>
          <a:xfrm>
            <a:off x="599014" y="708200"/>
            <a:ext cx="850800" cy="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e3e959b6e1_1_154"/>
          <p:cNvSpPr txBox="1"/>
          <p:nvPr>
            <p:ph type="ctrTitle"/>
          </p:nvPr>
        </p:nvSpPr>
        <p:spPr>
          <a:xfrm>
            <a:off x="431067" y="1030467"/>
            <a:ext cx="36057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b="1" sz="3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b="1" sz="37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b="1" sz="37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b="1" sz="37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b="1" sz="37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b="1" sz="37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b="1" sz="37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b="1" sz="37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 b="1" sz="37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ge3e959b6e1_1_1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3">
  <p:cSld name="AUTOLAYOUT_26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59d6fad7b_0_4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1259d6fad7b_0_43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1259d6fad7b_0_432"/>
          <p:cNvSpPr txBox="1"/>
          <p:nvPr>
            <p:ph type="title"/>
          </p:nvPr>
        </p:nvSpPr>
        <p:spPr>
          <a:xfrm>
            <a:off x="6427733" y="745733"/>
            <a:ext cx="54285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6" name="Google Shape;86;g1259d6fad7b_0_432"/>
          <p:cNvSpPr txBox="1"/>
          <p:nvPr>
            <p:ph idx="1" type="body"/>
          </p:nvPr>
        </p:nvSpPr>
        <p:spPr>
          <a:xfrm>
            <a:off x="6427762" y="2738296"/>
            <a:ext cx="26700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•"/>
              <a:defRPr sz="19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g1259d6fad7b_0_432"/>
          <p:cNvSpPr txBox="1"/>
          <p:nvPr>
            <p:ph idx="2" type="body"/>
          </p:nvPr>
        </p:nvSpPr>
        <p:spPr>
          <a:xfrm>
            <a:off x="9186351" y="2738296"/>
            <a:ext cx="26700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00"/>
              <a:buChar char="•"/>
              <a:defRPr sz="19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g1259d6fad7b_0_4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6">
  <p:cSld name="AUTOLAYOUT_17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349a649ba_0_22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e349a649ba_0_2224"/>
          <p:cNvSpPr/>
          <p:nvPr/>
        </p:nvSpPr>
        <p:spPr>
          <a:xfrm>
            <a:off x="0" y="0"/>
            <a:ext cx="5078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e349a649ba_0_2224"/>
          <p:cNvSpPr txBox="1"/>
          <p:nvPr>
            <p:ph type="ctrTitle"/>
          </p:nvPr>
        </p:nvSpPr>
        <p:spPr>
          <a:xfrm>
            <a:off x="5693000" y="1218000"/>
            <a:ext cx="5603700" cy="44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rgbClr val="052A4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rgbClr val="052A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rgbClr val="052A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rgbClr val="052A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rgbClr val="052A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rgbClr val="052A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rgbClr val="052A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rgbClr val="052A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rgbClr val="052A4D"/>
                </a:solidFill>
              </a:defRPr>
            </a:lvl9pPr>
          </a:lstStyle>
          <a:p/>
        </p:txBody>
      </p:sp>
      <p:sp>
        <p:nvSpPr>
          <p:cNvPr id="93" name="Google Shape;93;ge349a649ba_0_22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9">
  <p:cSld name="AUTOLAYOUT_21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49a649ba_0_40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e349a649ba_0_4035"/>
          <p:cNvSpPr txBox="1"/>
          <p:nvPr>
            <p:ph idx="1" type="body"/>
          </p:nvPr>
        </p:nvSpPr>
        <p:spPr>
          <a:xfrm>
            <a:off x="840100" y="1323500"/>
            <a:ext cx="5036700" cy="42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19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19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ge349a649ba_0_40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AUTOLAYOUT_18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349a649ba_0_28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ge349a649ba_0_2826"/>
          <p:cNvGrpSpPr/>
          <p:nvPr/>
        </p:nvGrpSpPr>
        <p:grpSpPr>
          <a:xfrm>
            <a:off x="3" y="6285041"/>
            <a:ext cx="4063796" cy="572786"/>
            <a:chOff x="-73" y="4713898"/>
            <a:chExt cx="3047923" cy="429600"/>
          </a:xfrm>
        </p:grpSpPr>
        <p:sp>
          <p:nvSpPr>
            <p:cNvPr id="101" name="Google Shape;101;ge349a649ba_0_2826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e349a649ba_0_2826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e349a649ba_0_2826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e349a649ba_0_2826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ge349a649ba_0_2826"/>
          <p:cNvSpPr/>
          <p:nvPr/>
        </p:nvSpPr>
        <p:spPr>
          <a:xfrm>
            <a:off x="4063533" y="0"/>
            <a:ext cx="81285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e349a649ba_0_2826"/>
          <p:cNvSpPr txBox="1"/>
          <p:nvPr>
            <p:ph type="title"/>
          </p:nvPr>
        </p:nvSpPr>
        <p:spPr>
          <a:xfrm>
            <a:off x="247133" y="469333"/>
            <a:ext cx="3577500" cy="5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07" name="Google Shape;107;ge349a649ba_0_28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AUTOLAYOUT_13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349a649ba_0_9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e349a649ba_0_958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7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16" name="Google Shape;116;ge349a649ba_0_95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9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27b3e9271_0_170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e27b3e9271_0_1705"/>
          <p:cNvSpPr txBox="1"/>
          <p:nvPr>
            <p:ph idx="1" type="body"/>
          </p:nvPr>
        </p:nvSpPr>
        <p:spPr>
          <a:xfrm>
            <a:off x="5349100" y="423100"/>
            <a:ext cx="6426900" cy="57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 sz="21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19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19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ge27b3e9271_0_170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0">
  <p:cSld name="AUTOLAYOUT_33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7170dde45_0_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17170dde45_0_84"/>
          <p:cNvSpPr/>
          <p:nvPr/>
        </p:nvSpPr>
        <p:spPr>
          <a:xfrm>
            <a:off x="0" y="0"/>
            <a:ext cx="4683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17170dde45_0_84"/>
          <p:cNvSpPr txBox="1"/>
          <p:nvPr>
            <p:ph type="title"/>
          </p:nvPr>
        </p:nvSpPr>
        <p:spPr>
          <a:xfrm>
            <a:off x="415600" y="410433"/>
            <a:ext cx="3509100" cy="57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g217170dde45_0_84"/>
          <p:cNvSpPr txBox="1"/>
          <p:nvPr>
            <p:ph idx="1" type="body"/>
          </p:nvPr>
        </p:nvSpPr>
        <p:spPr>
          <a:xfrm>
            <a:off x="5349100" y="486600"/>
            <a:ext cx="6467100" cy="56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19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19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g217170dde45_0_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0">
  <p:cSld name="AUTOLAYOUT_23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3719a0607_0_8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e3719a0607_0_889"/>
          <p:cNvSpPr/>
          <p:nvPr/>
        </p:nvSpPr>
        <p:spPr>
          <a:xfrm>
            <a:off x="0" y="0"/>
            <a:ext cx="81285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ge3719a0607_0_889"/>
          <p:cNvGrpSpPr/>
          <p:nvPr/>
        </p:nvGrpSpPr>
        <p:grpSpPr>
          <a:xfrm>
            <a:off x="8128263" y="0"/>
            <a:ext cx="4063498" cy="575185"/>
            <a:chOff x="6096400" y="0"/>
            <a:chExt cx="3047700" cy="431400"/>
          </a:xfrm>
        </p:grpSpPr>
        <p:sp>
          <p:nvSpPr>
            <p:cNvPr id="131" name="Google Shape;131;ge3719a0607_0_889"/>
            <p:cNvSpPr/>
            <p:nvPr/>
          </p:nvSpPr>
          <p:spPr>
            <a:xfrm>
              <a:off x="6096400" y="0"/>
              <a:ext cx="3047700" cy="2157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e3719a0607_0_889"/>
            <p:cNvSpPr/>
            <p:nvPr/>
          </p:nvSpPr>
          <p:spPr>
            <a:xfrm>
              <a:off x="6096400" y="215700"/>
              <a:ext cx="3047700" cy="215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e3719a0607_0_889"/>
            <p:cNvSpPr/>
            <p:nvPr/>
          </p:nvSpPr>
          <p:spPr>
            <a:xfrm>
              <a:off x="6096400" y="215702"/>
              <a:ext cx="3047700" cy="558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ge3719a0607_0_889"/>
          <p:cNvSpPr txBox="1"/>
          <p:nvPr>
            <p:ph type="title"/>
          </p:nvPr>
        </p:nvSpPr>
        <p:spPr>
          <a:xfrm>
            <a:off x="8390833" y="1006233"/>
            <a:ext cx="3554100" cy="48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5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35" name="Google Shape;135;ge3719a0607_0_8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61616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61616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61616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61616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61616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61616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61616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61616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61616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8">
  <p:cSld name="AUTOLAYOUT_2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3719a0607_0_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e3719a0607_0_84"/>
          <p:cNvSpPr/>
          <p:nvPr/>
        </p:nvSpPr>
        <p:spPr>
          <a:xfrm>
            <a:off x="33" y="0"/>
            <a:ext cx="12191958" cy="4370382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e3719a0607_0_84"/>
          <p:cNvSpPr txBox="1"/>
          <p:nvPr>
            <p:ph type="ctrTitle"/>
          </p:nvPr>
        </p:nvSpPr>
        <p:spPr>
          <a:xfrm>
            <a:off x="415600" y="4717067"/>
            <a:ext cx="107967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ge3719a0607_0_8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4">
  <p:cSld name="AUTOLAYOUT_15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349a649ba_0_18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e349a649ba_0_1827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7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44" name="Google Shape;144;ge349a649ba_0_18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7">
  <p:cSld name="AUTOLAYOUT_30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badcfef2a_0_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1badcfef2a_0_91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7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48" name="Google Shape;148;g11badcfef2a_0_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2">
  <p:cSld name="AUTOLAYOUT_25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9d6fad7b_0_2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259d6fad7b_0_239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7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52" name="Google Shape;152;g1259d6fad7b_0_2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8">
  <p:cSld name="AUTOLAYOUT_31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cb6c89ad2e_0_2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cb6c89ad2e_0_202"/>
          <p:cNvSpPr/>
          <p:nvPr/>
        </p:nvSpPr>
        <p:spPr>
          <a:xfrm>
            <a:off x="0" y="0"/>
            <a:ext cx="4683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cb6c89ad2e_0_202"/>
          <p:cNvSpPr txBox="1"/>
          <p:nvPr>
            <p:ph type="title"/>
          </p:nvPr>
        </p:nvSpPr>
        <p:spPr>
          <a:xfrm>
            <a:off x="415600" y="410433"/>
            <a:ext cx="3509100" cy="57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g1cb6c89ad2e_0_202"/>
          <p:cNvSpPr txBox="1"/>
          <p:nvPr>
            <p:ph idx="1" type="body"/>
          </p:nvPr>
        </p:nvSpPr>
        <p:spPr>
          <a:xfrm>
            <a:off x="5349100" y="486600"/>
            <a:ext cx="6467100" cy="56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19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19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g1cb6c89ad2e_0_20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5">
  <p:cSld name="AUTOLAYOUT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e349a649ba_0_2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8" cy="68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e349a649ba_0_2135"/>
          <p:cNvSpPr txBox="1"/>
          <p:nvPr>
            <p:ph idx="1" type="body"/>
          </p:nvPr>
        </p:nvSpPr>
        <p:spPr>
          <a:xfrm>
            <a:off x="5368333" y="494267"/>
            <a:ext cx="6329700" cy="55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Char char="•"/>
              <a:defRPr sz="2400">
                <a:solidFill>
                  <a:srgbClr val="424242"/>
                </a:solidFill>
              </a:defRPr>
            </a:lvl1pPr>
            <a:lvl2pPr indent="-3619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2100"/>
              <a:buChar char="•"/>
              <a:defRPr sz="2100">
                <a:solidFill>
                  <a:srgbClr val="424242"/>
                </a:solidFill>
              </a:defRPr>
            </a:lvl2pPr>
            <a:lvl3pPr indent="-3619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2100"/>
              <a:buChar char="•"/>
              <a:defRPr sz="2100">
                <a:solidFill>
                  <a:srgbClr val="424242"/>
                </a:solidFill>
              </a:defRPr>
            </a:lvl3pPr>
            <a:lvl4pPr indent="-3619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2100"/>
              <a:buChar char="•"/>
              <a:defRPr sz="2100">
                <a:solidFill>
                  <a:srgbClr val="424242"/>
                </a:solidFill>
              </a:defRPr>
            </a:lvl4pPr>
            <a:lvl5pPr indent="-3619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2100"/>
              <a:buChar char="•"/>
              <a:defRPr sz="2100">
                <a:solidFill>
                  <a:srgbClr val="424242"/>
                </a:solidFill>
              </a:defRPr>
            </a:lvl5pPr>
            <a:lvl6pPr indent="-3619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2100"/>
              <a:buChar char="•"/>
              <a:defRPr sz="2100">
                <a:solidFill>
                  <a:srgbClr val="424242"/>
                </a:solidFill>
              </a:defRPr>
            </a:lvl6pPr>
            <a:lvl7pPr indent="-3619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2100"/>
              <a:buChar char="•"/>
              <a:defRPr sz="2100">
                <a:solidFill>
                  <a:srgbClr val="424242"/>
                </a:solidFill>
              </a:defRPr>
            </a:lvl7pPr>
            <a:lvl8pPr indent="-3619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24242"/>
              </a:buClr>
              <a:buSzPts val="2100"/>
              <a:buChar char="•"/>
              <a:defRPr sz="2100">
                <a:solidFill>
                  <a:srgbClr val="424242"/>
                </a:solidFill>
              </a:defRPr>
            </a:lvl8pPr>
            <a:lvl9pPr indent="-3619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424242"/>
              </a:buClr>
              <a:buSzPts val="2100"/>
              <a:buChar char="•"/>
              <a:defRPr sz="21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162" name="Google Shape;162;ge349a649ba_0_21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9">
  <p:cSld name="AUTOLAYOUT_32"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d57d3a2732_0_1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1d57d3a2732_0_1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7">
  <p:cSld name="AUTOLAYOUT_19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349a649ba_0_349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e349a649ba_0_3491"/>
          <p:cNvPicPr preferRelativeResize="0"/>
          <p:nvPr/>
        </p:nvPicPr>
        <p:blipFill rotWithShape="1">
          <a:blip r:embed="rId2">
            <a:alphaModFix amt="64000"/>
          </a:blip>
          <a:srcRect b="7819" l="0" r="0" t="7820"/>
          <a:stretch/>
        </p:blipFill>
        <p:spPr>
          <a:xfrm>
            <a:off x="-1" y="-3"/>
            <a:ext cx="121920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e349a649ba_0_3491"/>
          <p:cNvSpPr/>
          <p:nvPr/>
        </p:nvSpPr>
        <p:spPr>
          <a:xfrm>
            <a:off x="1095781" y="3687267"/>
            <a:ext cx="850800" cy="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e349a649ba_0_3491"/>
          <p:cNvSpPr txBox="1"/>
          <p:nvPr>
            <p:ph type="ctrTitle"/>
          </p:nvPr>
        </p:nvSpPr>
        <p:spPr>
          <a:xfrm>
            <a:off x="953100" y="3998067"/>
            <a:ext cx="64911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ge349a649ba_0_34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403198473_0_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b403198473_0_67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7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72" name="Google Shape;172;gb403198473_0_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403198473_0_6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b403198473_0_604"/>
          <p:cNvSpPr txBox="1"/>
          <p:nvPr>
            <p:ph type="ctrTitle"/>
          </p:nvPr>
        </p:nvSpPr>
        <p:spPr>
          <a:xfrm>
            <a:off x="2450100" y="1668700"/>
            <a:ext cx="7261200" cy="3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6" name="Google Shape;176;gb403198473_0_6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4"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403198473_0_9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b403198473_0_9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5"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403198473_0_11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b403198473_0_1176"/>
          <p:cNvSpPr txBox="1"/>
          <p:nvPr>
            <p:ph type="ctrTitle"/>
          </p:nvPr>
        </p:nvSpPr>
        <p:spPr>
          <a:xfrm>
            <a:off x="2450100" y="1668700"/>
            <a:ext cx="7261200" cy="3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None/>
              <a:defRPr b="1" sz="5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9" name="Google Shape;189;gb403198473_0_11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f61a9a881_1_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af61a9a881_1_98"/>
          <p:cNvSpPr/>
          <p:nvPr/>
        </p:nvSpPr>
        <p:spPr>
          <a:xfrm>
            <a:off x="4518800" y="0"/>
            <a:ext cx="76731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gaf61a9a881_1_98"/>
          <p:cNvCxnSpPr/>
          <p:nvPr/>
        </p:nvCxnSpPr>
        <p:spPr>
          <a:xfrm>
            <a:off x="497267" y="682244"/>
            <a:ext cx="8565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gaf61a9a881_1_98"/>
          <p:cNvSpPr txBox="1"/>
          <p:nvPr>
            <p:ph type="title"/>
          </p:nvPr>
        </p:nvSpPr>
        <p:spPr>
          <a:xfrm>
            <a:off x="429100" y="925467"/>
            <a:ext cx="2858400" cy="4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gaf61a9a881_1_9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6" name="Google Shape;206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8" name="Google Shape;208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15" name="Google Shape;215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6" name="Google Shape;21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3" name="Google Shape;223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1">
  <p:cSld name="AUTOLAYOUT_34"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9d9bfc46f_0_1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a9d9bfc46f_0_157"/>
          <p:cNvSpPr/>
          <p:nvPr/>
        </p:nvSpPr>
        <p:spPr>
          <a:xfrm>
            <a:off x="0" y="0"/>
            <a:ext cx="46836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a9d9bfc46f_0_157"/>
          <p:cNvSpPr txBox="1"/>
          <p:nvPr>
            <p:ph type="title"/>
          </p:nvPr>
        </p:nvSpPr>
        <p:spPr>
          <a:xfrm>
            <a:off x="415600" y="410433"/>
            <a:ext cx="3509100" cy="57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2" name="Google Shape;242;g2a9d9bfc46f_0_157"/>
          <p:cNvSpPr txBox="1"/>
          <p:nvPr>
            <p:ph idx="1" type="body"/>
          </p:nvPr>
        </p:nvSpPr>
        <p:spPr>
          <a:xfrm>
            <a:off x="5349100" y="486600"/>
            <a:ext cx="6467100" cy="56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1900">
                <a:solidFill>
                  <a:schemeClr val="dk2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19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Char char="•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3" name="Google Shape;243;g2a9d9bfc46f_0_1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2">
  <p:cSld name="AUTOLAYOUT_35"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9d9c79181_0_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a9d9c79181_0_63"/>
          <p:cNvSpPr/>
          <p:nvPr/>
        </p:nvSpPr>
        <p:spPr>
          <a:xfrm>
            <a:off x="4063533" y="0"/>
            <a:ext cx="81285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a9d9c79181_0_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  <p:sp>
        <p:nvSpPr>
          <p:cNvPr id="248" name="Google Shape;248;g2a9d9c79181_0_63"/>
          <p:cNvSpPr txBox="1"/>
          <p:nvPr>
            <p:ph idx="1" type="body"/>
          </p:nvPr>
        </p:nvSpPr>
        <p:spPr>
          <a:xfrm>
            <a:off x="247133" y="842700"/>
            <a:ext cx="3577500" cy="49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  <a:defRPr sz="2100">
                <a:solidFill>
                  <a:srgbClr val="FFFFFF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1900"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1900"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900"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9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900">
                <a:solidFill>
                  <a:srgbClr val="FFFFFF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900">
                <a:solidFill>
                  <a:srgbClr val="FFFFFF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900">
                <a:solidFill>
                  <a:srgbClr val="FFFFFF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800"/>
              <a:buChar char="•"/>
              <a:defRPr sz="1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3">
  <p:cSld name="AUTOLAYOUT_36"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a0d419046_0_1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g2aa0d419046_0_111"/>
          <p:cNvGrpSpPr/>
          <p:nvPr/>
        </p:nvGrpSpPr>
        <p:grpSpPr>
          <a:xfrm>
            <a:off x="3" y="6285041"/>
            <a:ext cx="4063796" cy="572786"/>
            <a:chOff x="-73" y="4713898"/>
            <a:chExt cx="3047923" cy="429600"/>
          </a:xfrm>
        </p:grpSpPr>
        <p:sp>
          <p:nvSpPr>
            <p:cNvPr id="252" name="Google Shape;252;g2aa0d419046_0_111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g2aa0d419046_0_111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g2aa0d419046_0_111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2aa0d419046_0_111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g2aa0d419046_0_111"/>
          <p:cNvSpPr/>
          <p:nvPr/>
        </p:nvSpPr>
        <p:spPr>
          <a:xfrm>
            <a:off x="4063533" y="0"/>
            <a:ext cx="81285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aa0d419046_0_111"/>
          <p:cNvSpPr txBox="1"/>
          <p:nvPr>
            <p:ph type="title"/>
          </p:nvPr>
        </p:nvSpPr>
        <p:spPr>
          <a:xfrm>
            <a:off x="247133" y="469333"/>
            <a:ext cx="3577500" cy="5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58" name="Google Shape;258;g2aa0d419046_0_1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7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27b3e9271_0_8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e27b3e9271_0_870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7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38" name="Google Shape;38;ge27b3e9271_0_8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8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27b3e9271_0_10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e27b3e9271_0_1033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7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42" name="Google Shape;42;ge27b3e9271_0_10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6">
  <p:cSld name="AUTOLAYOUT_29">
    <p:bg>
      <p:bgPr>
        <a:solidFill>
          <a:srgbClr val="F7EFE4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259d6fad7b_0_11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EFE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1259d6fad7b_0_1181"/>
          <p:cNvSpPr/>
          <p:nvPr/>
        </p:nvSpPr>
        <p:spPr>
          <a:xfrm>
            <a:off x="1224601" y="5916733"/>
            <a:ext cx="1259700" cy="110400"/>
          </a:xfrm>
          <a:prstGeom prst="rect">
            <a:avLst/>
          </a:prstGeom>
          <a:solidFill>
            <a:srgbClr val="95785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1259d6fad7b_0_1181"/>
          <p:cNvSpPr txBox="1"/>
          <p:nvPr>
            <p:ph type="title"/>
          </p:nvPr>
        </p:nvSpPr>
        <p:spPr>
          <a:xfrm>
            <a:off x="1102333" y="795233"/>
            <a:ext cx="48756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4300"/>
              <a:buNone/>
              <a:defRPr b="1" sz="4300">
                <a:solidFill>
                  <a:srgbClr val="221E1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4300"/>
              <a:buNone/>
              <a:defRPr b="1" sz="4300">
                <a:solidFill>
                  <a:srgbClr val="221E1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4300"/>
              <a:buNone/>
              <a:defRPr b="1" sz="4300">
                <a:solidFill>
                  <a:srgbClr val="221E1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4300"/>
              <a:buNone/>
              <a:defRPr b="1" sz="4300">
                <a:solidFill>
                  <a:srgbClr val="221E1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4300"/>
              <a:buNone/>
              <a:defRPr b="1" sz="4300">
                <a:solidFill>
                  <a:srgbClr val="221E1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4300"/>
              <a:buNone/>
              <a:defRPr b="1" sz="4300">
                <a:solidFill>
                  <a:srgbClr val="221E1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4300"/>
              <a:buNone/>
              <a:defRPr b="1" sz="4300">
                <a:solidFill>
                  <a:srgbClr val="221E1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4300"/>
              <a:buNone/>
              <a:defRPr b="1" sz="4300">
                <a:solidFill>
                  <a:srgbClr val="221E1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E1F"/>
              </a:buClr>
              <a:buSzPts val="4300"/>
              <a:buNone/>
              <a:defRPr b="1" sz="4300">
                <a:solidFill>
                  <a:srgbClr val="221E1F"/>
                </a:solidFill>
              </a:defRPr>
            </a:lvl9pPr>
          </a:lstStyle>
          <a:p/>
        </p:txBody>
      </p:sp>
      <p:sp>
        <p:nvSpPr>
          <p:cNvPr id="47" name="Google Shape;47;g1259d6fad7b_0_1181"/>
          <p:cNvSpPr txBox="1"/>
          <p:nvPr>
            <p:ph idx="1" type="body"/>
          </p:nvPr>
        </p:nvSpPr>
        <p:spPr>
          <a:xfrm>
            <a:off x="1102333" y="2959500"/>
            <a:ext cx="4875600" cy="24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16161"/>
              </a:buClr>
              <a:buSzPts val="1900"/>
              <a:buChar char="•"/>
              <a:defRPr sz="1900">
                <a:solidFill>
                  <a:srgbClr val="61616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1600"/>
              <a:buChar char="•"/>
              <a:defRPr sz="1600">
                <a:solidFill>
                  <a:srgbClr val="61616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1600"/>
              <a:buChar char="•"/>
              <a:defRPr sz="1600">
                <a:solidFill>
                  <a:srgbClr val="61616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1600"/>
              <a:buChar char="•"/>
              <a:defRPr sz="1600">
                <a:solidFill>
                  <a:srgbClr val="61616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1600"/>
              <a:buChar char="•"/>
              <a:defRPr sz="1600">
                <a:solidFill>
                  <a:srgbClr val="61616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1600"/>
              <a:buChar char="•"/>
              <a:defRPr sz="1600">
                <a:solidFill>
                  <a:srgbClr val="61616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1600"/>
              <a:buChar char="•"/>
              <a:defRPr sz="1600">
                <a:solidFill>
                  <a:srgbClr val="61616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616161"/>
              </a:buClr>
              <a:buSzPts val="1600"/>
              <a:buChar char="•"/>
              <a:defRPr sz="1600">
                <a:solidFill>
                  <a:srgbClr val="61616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616161"/>
              </a:buClr>
              <a:buSzPts val="1600"/>
              <a:buChar char="•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48" name="Google Shape;48;g1259d6fad7b_0_118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7EFE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7EFE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7EFE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7EFE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7EFE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7EFE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7EFE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7EFE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rgbClr val="F7EFE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10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349a649ba_0_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e349a649ba_0_73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37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7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6" name="Google Shape;56;ge349a649ba_0_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hyperlink" Target="https://www.thoughtworks.com/rada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Relationship Id="rId4" Type="http://schemas.openxmlformats.org/officeDocument/2006/relationships/hyperlink" Target="https://roadmap.sh/" TargetMode="External"/><Relationship Id="rId9" Type="http://schemas.openxmlformats.org/officeDocument/2006/relationships/hyperlink" Target="https://www.theappfuel.com/" TargetMode="External"/><Relationship Id="rId5" Type="http://schemas.openxmlformats.org/officeDocument/2006/relationships/hyperlink" Target="https://fullstackopen.com/en/" TargetMode="External"/><Relationship Id="rId6" Type="http://schemas.openxmlformats.org/officeDocument/2006/relationships/hyperlink" Target="https://exercism.org/tracks/" TargetMode="External"/><Relationship Id="rId7" Type="http://schemas.openxmlformats.org/officeDocument/2006/relationships/hyperlink" Target="https://www.coursera.org/stanford" TargetMode="External"/><Relationship Id="rId8" Type="http://schemas.openxmlformats.org/officeDocument/2006/relationships/hyperlink" Target="https://stackshare.io/stacks" TargetMode="External"/><Relationship Id="rId11" Type="http://schemas.openxmlformats.org/officeDocument/2006/relationships/hyperlink" Target="https://habitica.com/static/home" TargetMode="External"/><Relationship Id="rId10" Type="http://schemas.openxmlformats.org/officeDocument/2006/relationships/hyperlink" Target="https://www.codingame.com/start" TargetMode="External"/><Relationship Id="rId13" Type="http://schemas.openxmlformats.org/officeDocument/2006/relationships/hyperlink" Target="https://stackoverflow.com/" TargetMode="External"/><Relationship Id="rId12" Type="http://schemas.openxmlformats.org/officeDocument/2006/relationships/hyperlink" Target="https://news.ycombinator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ckoverflow.com/questions/876089/who-wrote-this-programing-saying-always-code-as-if-the-guy-who-ends-up-maintai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freekong.org/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reesvg.org/1285037485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e27b3e9271_0_42"/>
          <p:cNvPicPr preferRelativeResize="0"/>
          <p:nvPr/>
        </p:nvPicPr>
        <p:blipFill rotWithShape="1">
          <a:blip r:embed="rId3">
            <a:alphaModFix amt="65000"/>
          </a:blip>
          <a:srcRect b="7861" l="0" r="0" t="78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e27b3e9271_0_42"/>
          <p:cNvSpPr txBox="1"/>
          <p:nvPr>
            <p:ph type="ctrTitle"/>
          </p:nvPr>
        </p:nvSpPr>
        <p:spPr>
          <a:xfrm>
            <a:off x="453067" y="2834367"/>
            <a:ext cx="11270700" cy="210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tr-TR" sz="8000">
                <a:latin typeface="Roboto Mono"/>
                <a:ea typeface="Roboto Mono"/>
                <a:cs typeface="Roboto Mono"/>
                <a:sym typeface="Roboto Mono"/>
              </a:rPr>
              <a:t>Yazılımcı 4.2</a:t>
            </a:r>
            <a:endParaRPr sz="8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ge27b3e9271_0_42"/>
          <p:cNvSpPr txBox="1"/>
          <p:nvPr>
            <p:ph idx="1" type="subTitle"/>
          </p:nvPr>
        </p:nvSpPr>
        <p:spPr>
          <a:xfrm>
            <a:off x="453225" y="5142400"/>
            <a:ext cx="112707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lang="tr-TR" sz="2280">
                <a:latin typeface="Roboto Mono"/>
                <a:ea typeface="Roboto Mono"/>
                <a:cs typeface="Roboto Mono"/>
                <a:sym typeface="Roboto Mono"/>
              </a:rPr>
              <a:t>Burak Selim Şenyurt - buraksenyurt.com</a:t>
            </a:r>
            <a:endParaRPr sz="228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lang="tr-TR" sz="2280">
                <a:latin typeface="Roboto Mono"/>
                <a:ea typeface="Roboto Mono"/>
                <a:cs typeface="Roboto Mono"/>
                <a:sym typeface="Roboto Mono"/>
              </a:rPr>
              <a:t>Senior Software Developer</a:t>
            </a:r>
            <a:endParaRPr sz="228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rPr lang="tr-TR" sz="2280">
                <a:latin typeface="Roboto Mono"/>
                <a:ea typeface="Roboto Mono"/>
                <a:cs typeface="Roboto Mono"/>
                <a:sym typeface="Roboto Mono"/>
              </a:rPr>
              <a:t>Doğuş Teknoloji</a:t>
            </a:r>
            <a:endParaRPr sz="228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7" name="Google Shape;267;ge27b3e9271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219" y="168750"/>
            <a:ext cx="1167150" cy="11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ge3e959b6e1_1_33"/>
          <p:cNvCxnSpPr/>
          <p:nvPr/>
        </p:nvCxnSpPr>
        <p:spPr>
          <a:xfrm>
            <a:off x="1295800" y="2370075"/>
            <a:ext cx="0" cy="672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ge3e959b6e1_1_33"/>
          <p:cNvSpPr txBox="1"/>
          <p:nvPr/>
        </p:nvSpPr>
        <p:spPr>
          <a:xfrm>
            <a:off x="562300" y="1875150"/>
            <a:ext cx="1467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tr-TR" sz="2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2002</a:t>
            </a:r>
            <a:endParaRPr b="1" i="0" sz="2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" name="Google Shape;348;ge3e959b6e1_1_33"/>
          <p:cNvSpPr txBox="1"/>
          <p:nvPr/>
        </p:nvSpPr>
        <p:spPr>
          <a:xfrm>
            <a:off x="3481325" y="1875150"/>
            <a:ext cx="1467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tr-TR" sz="2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2003</a:t>
            </a:r>
            <a:endParaRPr b="1" i="0" sz="2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9" name="Google Shape;349;ge3e959b6e1_1_33"/>
          <p:cNvSpPr txBox="1"/>
          <p:nvPr/>
        </p:nvSpPr>
        <p:spPr>
          <a:xfrm>
            <a:off x="8500550" y="1875150"/>
            <a:ext cx="1467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tr-TR" sz="2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r>
              <a:rPr b="1" lang="tr-TR" sz="2900"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b="1" i="0" sz="2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" name="Google Shape;350;ge3e959b6e1_1_33"/>
          <p:cNvSpPr txBox="1"/>
          <p:nvPr/>
        </p:nvSpPr>
        <p:spPr>
          <a:xfrm>
            <a:off x="10698125" y="1875150"/>
            <a:ext cx="1467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tr-TR" sz="2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2008</a:t>
            </a:r>
            <a:endParaRPr b="1" i="0" sz="2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1" name="Google Shape;351;ge3e959b6e1_1_33"/>
          <p:cNvCxnSpPr/>
          <p:nvPr/>
        </p:nvCxnSpPr>
        <p:spPr>
          <a:xfrm>
            <a:off x="4301600" y="2438425"/>
            <a:ext cx="0" cy="672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ge3e959b6e1_1_33"/>
          <p:cNvCxnSpPr/>
          <p:nvPr/>
        </p:nvCxnSpPr>
        <p:spPr>
          <a:xfrm>
            <a:off x="9234050" y="2438425"/>
            <a:ext cx="0" cy="672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ge3e959b6e1_1_33"/>
          <p:cNvCxnSpPr/>
          <p:nvPr/>
        </p:nvCxnSpPr>
        <p:spPr>
          <a:xfrm>
            <a:off x="11431625" y="2438425"/>
            <a:ext cx="0" cy="672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4" name="Google Shape;354;ge3e959b6e1_1_33"/>
          <p:cNvPicPr preferRelativeResize="0"/>
          <p:nvPr/>
        </p:nvPicPr>
        <p:blipFill rotWithShape="1">
          <a:blip r:embed="rId3">
            <a:alphaModFix/>
          </a:blip>
          <a:srcRect b="48153" l="4890" r="54457" t="30247"/>
          <a:stretch/>
        </p:blipFill>
        <p:spPr>
          <a:xfrm>
            <a:off x="2654350" y="3344988"/>
            <a:ext cx="2924726" cy="8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e3e959b6e1_1_33"/>
          <p:cNvPicPr preferRelativeResize="0"/>
          <p:nvPr/>
        </p:nvPicPr>
        <p:blipFill rotWithShape="1">
          <a:blip r:embed="rId4">
            <a:alphaModFix/>
          </a:blip>
          <a:srcRect b="67234" l="0" r="48919" t="13632"/>
          <a:stretch/>
        </p:blipFill>
        <p:spPr>
          <a:xfrm>
            <a:off x="87150" y="3344988"/>
            <a:ext cx="2417300" cy="77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e3e959b6e1_1_33"/>
          <p:cNvPicPr preferRelativeResize="0"/>
          <p:nvPr/>
        </p:nvPicPr>
        <p:blipFill rotWithShape="1">
          <a:blip r:embed="rId5">
            <a:alphaModFix/>
          </a:blip>
          <a:srcRect b="79327" l="0" r="50718" t="8448"/>
          <a:stretch/>
        </p:blipFill>
        <p:spPr>
          <a:xfrm>
            <a:off x="5919976" y="3445850"/>
            <a:ext cx="2023176" cy="6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e3e959b6e1_1_33"/>
          <p:cNvPicPr preferRelativeResize="0"/>
          <p:nvPr/>
        </p:nvPicPr>
        <p:blipFill rotWithShape="1">
          <a:blip r:embed="rId6">
            <a:alphaModFix/>
          </a:blip>
          <a:srcRect b="57261" l="6006" r="58451" t="0"/>
          <a:stretch/>
        </p:blipFill>
        <p:spPr>
          <a:xfrm>
            <a:off x="10876925" y="3161725"/>
            <a:ext cx="1109401" cy="11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e3e959b6e1_1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8488" y="3515787"/>
            <a:ext cx="1331125" cy="5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e3e959b6e1_1_33"/>
          <p:cNvSpPr txBox="1"/>
          <p:nvPr/>
        </p:nvSpPr>
        <p:spPr>
          <a:xfrm>
            <a:off x="6111300" y="1875150"/>
            <a:ext cx="1467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tr-TR" sz="2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r>
              <a:rPr b="1" lang="tr-TR" sz="2900"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b="1" i="0" sz="2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0" name="Google Shape;360;ge3e959b6e1_1_33"/>
          <p:cNvCxnSpPr/>
          <p:nvPr/>
        </p:nvCxnSpPr>
        <p:spPr>
          <a:xfrm>
            <a:off x="6931575" y="2438425"/>
            <a:ext cx="0" cy="672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e27b3e9271_0_22"/>
          <p:cNvPicPr preferRelativeResize="0"/>
          <p:nvPr/>
        </p:nvPicPr>
        <p:blipFill rotWithShape="1">
          <a:blip r:embed="rId3">
            <a:alphaModFix/>
          </a:blip>
          <a:srcRect b="1389" l="0" r="0" t="1390"/>
          <a:stretch/>
        </p:blipFill>
        <p:spPr>
          <a:xfrm>
            <a:off x="2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e27b3e9271_0_22"/>
          <p:cNvSpPr/>
          <p:nvPr/>
        </p:nvSpPr>
        <p:spPr>
          <a:xfrm>
            <a:off x="0" y="3432533"/>
            <a:ext cx="6091200" cy="22860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e27b3e9271_0_22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132"/>
              <a:buNone/>
            </a:pPr>
            <a:r>
              <a:rPr b="0" lang="tr-TR">
                <a:latin typeface="Roboto Mono"/>
                <a:ea typeface="Roboto Mono"/>
                <a:cs typeface="Roboto Mono"/>
                <a:sym typeface="Roboto Mono"/>
              </a:rPr>
              <a:t>Milenyum++</a:t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132"/>
              <a:buNone/>
            </a:pPr>
            <a:r>
              <a:rPr b="0" lang="tr-TR">
                <a:latin typeface="Roboto Mono"/>
                <a:ea typeface="Roboto Mono"/>
                <a:cs typeface="Roboto Mono"/>
                <a:sym typeface="Roboto Mono"/>
              </a:rPr>
              <a:t>Metodolojilerin Gelişimi </a:t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132"/>
              <a:buNone/>
            </a:pPr>
            <a:r>
              <a:rPr b="0" lang="tr-TR">
                <a:latin typeface="Roboto Mono"/>
                <a:ea typeface="Roboto Mono"/>
                <a:cs typeface="Roboto Mono"/>
                <a:sym typeface="Roboto Mono"/>
              </a:rPr>
              <a:t>2010-2020</a:t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1259d6fad7b_0_12"/>
          <p:cNvPicPr preferRelativeResize="0"/>
          <p:nvPr/>
        </p:nvPicPr>
        <p:blipFill rotWithShape="1">
          <a:blip r:embed="rId3">
            <a:alphaModFix/>
          </a:blip>
          <a:srcRect b="10386" l="0" r="0" t="10386"/>
          <a:stretch/>
        </p:blipFill>
        <p:spPr>
          <a:xfrm>
            <a:off x="0" y="0"/>
            <a:ext cx="12192005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259d6fad7b_0_12"/>
          <p:cNvSpPr/>
          <p:nvPr/>
        </p:nvSpPr>
        <p:spPr>
          <a:xfrm>
            <a:off x="0" y="0"/>
            <a:ext cx="3748500" cy="6858000"/>
          </a:xfrm>
          <a:prstGeom prst="rect">
            <a:avLst/>
          </a:prstGeom>
          <a:solidFill>
            <a:srgbClr val="FFFFFF">
              <a:alpha val="8666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259d6fad7b_0_12"/>
          <p:cNvSpPr txBox="1"/>
          <p:nvPr>
            <p:ph type="title"/>
          </p:nvPr>
        </p:nvSpPr>
        <p:spPr>
          <a:xfrm>
            <a:off x="310504" y="293300"/>
            <a:ext cx="31152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tr-TR" sz="4000">
                <a:latin typeface="Roboto Mono"/>
                <a:ea typeface="Roboto Mono"/>
                <a:cs typeface="Roboto Mono"/>
                <a:sym typeface="Roboto Mono"/>
              </a:rPr>
              <a:t>Keywords</a:t>
            </a:r>
            <a:endParaRPr sz="4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" name="Google Shape;377;g1259d6fad7b_0_12"/>
          <p:cNvSpPr txBox="1"/>
          <p:nvPr>
            <p:ph idx="1" type="body"/>
          </p:nvPr>
        </p:nvSpPr>
        <p:spPr>
          <a:xfrm>
            <a:off x="0" y="1720325"/>
            <a:ext cx="3620400" cy="4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Anti-Patterns,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Technical Depth</a:t>
            </a:r>
            <a:r>
              <a:rPr i="1" lang="tr-TR" sz="2400">
                <a:latin typeface="Roboto Mono"/>
                <a:ea typeface="Roboto Mono"/>
                <a:cs typeface="Roboto Mono"/>
                <a:sym typeface="Roboto Mono"/>
              </a:rPr>
              <a:t>(Yükseliş)</a:t>
            </a:r>
            <a:endParaRPr i="1"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Agile, Scrum, Kanban, XP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Digital Transformation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Microservices in SOA out,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Cloud Computing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1259d6fad7b_0_18"/>
          <p:cNvPicPr preferRelativeResize="0"/>
          <p:nvPr/>
        </p:nvPicPr>
        <p:blipFill rotWithShape="1">
          <a:blip r:embed="rId3">
            <a:alphaModFix/>
          </a:blip>
          <a:srcRect b="0" l="13547" r="13538" t="0"/>
          <a:stretch/>
        </p:blipFill>
        <p:spPr>
          <a:xfrm>
            <a:off x="4518667" y="0"/>
            <a:ext cx="76732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259d6fad7b_0_18"/>
          <p:cNvSpPr txBox="1"/>
          <p:nvPr>
            <p:ph type="title"/>
          </p:nvPr>
        </p:nvSpPr>
        <p:spPr>
          <a:xfrm>
            <a:off x="429100" y="925470"/>
            <a:ext cx="35352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tr-TR" sz="4000">
                <a:latin typeface="Roboto Mono"/>
                <a:ea typeface="Roboto Mono"/>
                <a:cs typeface="Roboto Mono"/>
                <a:sym typeface="Roboto Mono"/>
              </a:rPr>
              <a:t>Keywords</a:t>
            </a:r>
            <a:endParaRPr sz="4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5" name="Google Shape;385;g1259d6fad7b_0_18"/>
          <p:cNvSpPr txBox="1"/>
          <p:nvPr>
            <p:ph idx="1" type="body"/>
          </p:nvPr>
        </p:nvSpPr>
        <p:spPr>
          <a:xfrm>
            <a:off x="508850" y="1827371"/>
            <a:ext cx="3535200" cy="4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IaaS,PaaS, Serverless Computing,SaaS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Containers,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Docker,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DevOps,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DevSecOps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6" name="Google Shape;386;g1259d6fad7b_0_18"/>
          <p:cNvCxnSpPr/>
          <p:nvPr/>
        </p:nvCxnSpPr>
        <p:spPr>
          <a:xfrm>
            <a:off x="4518801" y="-2"/>
            <a:ext cx="300" cy="6858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e3e959b6e1_1_53"/>
          <p:cNvPicPr preferRelativeResize="0"/>
          <p:nvPr/>
        </p:nvPicPr>
        <p:blipFill rotWithShape="1">
          <a:blip r:embed="rId3">
            <a:alphaModFix/>
          </a:blip>
          <a:srcRect b="0" l="16132" r="16139" t="0"/>
          <a:stretch/>
        </p:blipFill>
        <p:spPr>
          <a:xfrm>
            <a:off x="4063533" y="0"/>
            <a:ext cx="8128467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e3e959b6e1_1_53"/>
          <p:cNvSpPr txBox="1"/>
          <p:nvPr>
            <p:ph type="title"/>
          </p:nvPr>
        </p:nvSpPr>
        <p:spPr>
          <a:xfrm>
            <a:off x="247133" y="469333"/>
            <a:ext cx="3577500" cy="543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tr-TR" sz="3700">
                <a:latin typeface="Roboto Mono Medium"/>
                <a:ea typeface="Roboto Mono Medium"/>
                <a:cs typeface="Roboto Mono Medium"/>
                <a:sym typeface="Roboto Mono Medium"/>
              </a:rPr>
              <a:t>2020 </a:t>
            </a:r>
            <a:endParaRPr b="0" sz="37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tr-TR" sz="3700">
                <a:latin typeface="Roboto Mono Medium"/>
                <a:ea typeface="Roboto Mono Medium"/>
                <a:cs typeface="Roboto Mono Medium"/>
                <a:sym typeface="Roboto Mono Medium"/>
              </a:rPr>
              <a:t>Işık Hızında</a:t>
            </a:r>
            <a:endParaRPr b="0" sz="37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1259d6fad7b_0_158"/>
          <p:cNvPicPr preferRelativeResize="0"/>
          <p:nvPr/>
        </p:nvPicPr>
        <p:blipFill rotWithShape="1">
          <a:blip r:embed="rId3">
            <a:alphaModFix/>
          </a:blip>
          <a:srcRect b="0" l="20373" r="20367" t="0"/>
          <a:stretch/>
        </p:blipFill>
        <p:spPr>
          <a:xfrm>
            <a:off x="0" y="0"/>
            <a:ext cx="6096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1259d6fad7b_0_158"/>
          <p:cNvSpPr txBox="1"/>
          <p:nvPr>
            <p:ph type="title"/>
          </p:nvPr>
        </p:nvSpPr>
        <p:spPr>
          <a:xfrm>
            <a:off x="6427750" y="176779"/>
            <a:ext cx="54285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tr-TR">
                <a:latin typeface="Roboto Mono"/>
                <a:ea typeface="Roboto Mono"/>
                <a:cs typeface="Roboto Mono"/>
                <a:sym typeface="Roboto Mono"/>
              </a:rPr>
              <a:t>Keywords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1" name="Google Shape;401;g1259d6fad7b_0_158"/>
          <p:cNvSpPr txBox="1"/>
          <p:nvPr>
            <p:ph idx="1" type="body"/>
          </p:nvPr>
        </p:nvSpPr>
        <p:spPr>
          <a:xfrm>
            <a:off x="6308938" y="1469350"/>
            <a:ext cx="28350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Makine Öğrenmesi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Yapay Zeka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Artırılmış Gerçeklik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Robotik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IoT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g1259d6fad7b_0_158"/>
          <p:cNvSpPr txBox="1"/>
          <p:nvPr>
            <p:ph idx="2" type="body"/>
          </p:nvPr>
        </p:nvSpPr>
        <p:spPr>
          <a:xfrm>
            <a:off x="9257075" y="1469350"/>
            <a:ext cx="2835000" cy="50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Drone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BlockChain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Metaverse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NoCode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LowCode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Web 3.0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Chat GPT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Mono"/>
              <a:buChar char="•"/>
            </a:pP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Platform Engineering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27b3e9271_0_34"/>
          <p:cNvSpPr txBox="1"/>
          <p:nvPr>
            <p:ph type="ctrTitle"/>
          </p:nvPr>
        </p:nvSpPr>
        <p:spPr>
          <a:xfrm>
            <a:off x="360575" y="1103925"/>
            <a:ext cx="5603700" cy="44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tr-TR">
                <a:latin typeface="Roboto Mono"/>
                <a:ea typeface="Roboto Mono"/>
                <a:cs typeface="Roboto Mono"/>
                <a:sym typeface="Roboto Mono"/>
              </a:rPr>
              <a:t>Yazılımcı 4.2</a:t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9" name="Google Shape;409;ge27b3e9271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5313" y="1157878"/>
            <a:ext cx="5673325" cy="43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e349a649ba_0_2279"/>
          <p:cNvPicPr preferRelativeResize="0"/>
          <p:nvPr/>
        </p:nvPicPr>
        <p:blipFill rotWithShape="1">
          <a:blip r:embed="rId3">
            <a:alphaModFix/>
          </a:blip>
          <a:srcRect b="0" l="16132" r="16139" t="0"/>
          <a:stretch/>
        </p:blipFill>
        <p:spPr>
          <a:xfrm>
            <a:off x="4063533" y="0"/>
            <a:ext cx="8128467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e349a649ba_0_2279"/>
          <p:cNvSpPr txBox="1"/>
          <p:nvPr>
            <p:ph idx="1" type="body"/>
          </p:nvPr>
        </p:nvSpPr>
        <p:spPr>
          <a:xfrm>
            <a:off x="247133" y="842700"/>
            <a:ext cx="3577500" cy="494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tr-TR"/>
              <a:t>Platform ve araçlar arasında kolayca geçiş yapabilen, problemleri parçalara ayırabilen, </a:t>
            </a:r>
            <a:br>
              <a:rPr lang="tr-TR"/>
            </a:br>
            <a:r>
              <a:rPr lang="tr-TR"/>
              <a:t>doğru bilgiye ulaşmayı bilen, sorgulayan, deneyen ve istikrarlı öğrenme disiplinleri uygulayan...</a:t>
            </a:r>
            <a:endParaRPr/>
          </a:p>
        </p:txBody>
      </p:sp>
      <p:sp>
        <p:nvSpPr>
          <p:cNvPr id="417" name="Google Shape;417;ge349a649ba_0_2279"/>
          <p:cNvSpPr/>
          <p:nvPr/>
        </p:nvSpPr>
        <p:spPr>
          <a:xfrm rot="5400000">
            <a:off x="-200" y="300"/>
            <a:ext cx="953700" cy="9531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g2a9d9bfc46f_0_118"/>
          <p:cNvPicPr preferRelativeResize="0"/>
          <p:nvPr/>
        </p:nvPicPr>
        <p:blipFill rotWithShape="1">
          <a:blip r:embed="rId3">
            <a:alphaModFix amt="60000"/>
          </a:blip>
          <a:srcRect b="0" l="30797" r="30801" t="0"/>
          <a:stretch/>
        </p:blipFill>
        <p:spPr>
          <a:xfrm>
            <a:off x="0" y="0"/>
            <a:ext cx="468346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a9d9bfc46f_0_118"/>
          <p:cNvSpPr txBox="1"/>
          <p:nvPr>
            <p:ph type="title"/>
          </p:nvPr>
        </p:nvSpPr>
        <p:spPr>
          <a:xfrm>
            <a:off x="415600" y="410432"/>
            <a:ext cx="3509100" cy="89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4700"/>
              <a:t>Yazılımcı 4.2</a:t>
            </a:r>
            <a:endParaRPr sz="4700"/>
          </a:p>
        </p:txBody>
      </p:sp>
      <p:sp>
        <p:nvSpPr>
          <p:cNvPr id="425" name="Google Shape;425;g2a9d9bfc46f_0_118"/>
          <p:cNvSpPr txBox="1"/>
          <p:nvPr>
            <p:ph idx="1" type="body"/>
          </p:nvPr>
        </p:nvSpPr>
        <p:spPr>
          <a:xfrm>
            <a:off x="5206950" y="486600"/>
            <a:ext cx="6985200" cy="567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065" lvl="0" marL="457200" rtl="0" algn="l">
              <a:spcBef>
                <a:spcPts val="1000"/>
              </a:spcBef>
              <a:spcAft>
                <a:spcPts val="0"/>
              </a:spcAft>
              <a:buSzPts val="2590"/>
              <a:buFont typeface="Roboto Mono"/>
              <a:buChar char="•"/>
            </a:pPr>
            <a:r>
              <a:rPr b="1" lang="tr-TR" sz="2590">
                <a:latin typeface="Roboto Mono"/>
                <a:ea typeface="Roboto Mono"/>
                <a:cs typeface="Roboto Mono"/>
                <a:sym typeface="Roboto Mono"/>
              </a:rPr>
              <a:t>Meraklı</a:t>
            </a: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dır. Neden/Nasıl kuralını uygular.</a:t>
            </a:r>
            <a:endParaRPr sz="259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ts val="2590"/>
              <a:buFont typeface="Roboto Mono"/>
              <a:buChar char="•"/>
            </a:pP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Doğru </a:t>
            </a:r>
            <a:r>
              <a:rPr b="1" lang="tr-TR" sz="2590">
                <a:latin typeface="Roboto Mono"/>
                <a:ea typeface="Roboto Mono"/>
                <a:cs typeface="Roboto Mono"/>
                <a:sym typeface="Roboto Mono"/>
              </a:rPr>
              <a:t>kaynak</a:t>
            </a: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ları takip eder. Örneğin </a:t>
            </a:r>
            <a:r>
              <a:rPr lang="tr-TR" sz="259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ThoughtWorks Tech Radar</a:t>
            </a: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259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ts val="2590"/>
              <a:buFont typeface="Roboto Mono"/>
              <a:buChar char="•"/>
            </a:pP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Öğrenirken </a:t>
            </a:r>
            <a:r>
              <a:rPr b="1" lang="tr-TR" sz="2590">
                <a:latin typeface="Roboto Mono"/>
                <a:ea typeface="Roboto Mono"/>
                <a:cs typeface="Roboto Mono"/>
                <a:sym typeface="Roboto Mono"/>
              </a:rPr>
              <a:t>kitap</a:t>
            </a: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lardan bolca yararlanır.</a:t>
            </a:r>
            <a:endParaRPr sz="259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ts val="2590"/>
              <a:buFont typeface="Roboto Mono"/>
              <a:buChar char="•"/>
            </a:pPr>
            <a:r>
              <a:rPr b="1" lang="tr-TR" sz="2590">
                <a:latin typeface="Roboto Mono"/>
                <a:ea typeface="Roboto Mono"/>
                <a:cs typeface="Roboto Mono"/>
                <a:sym typeface="Roboto Mono"/>
              </a:rPr>
              <a:t>GitHub </a:t>
            </a: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veya benzerlerini etkin kullanır.</a:t>
            </a:r>
            <a:endParaRPr sz="259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ts val="2590"/>
              <a:buFont typeface="Roboto Mono"/>
              <a:buChar char="•"/>
            </a:pP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Bolca </a:t>
            </a:r>
            <a:r>
              <a:rPr b="1" lang="tr-TR" sz="2590">
                <a:latin typeface="Roboto Mono"/>
                <a:ea typeface="Roboto Mono"/>
                <a:cs typeface="Roboto Mono"/>
                <a:sym typeface="Roboto Mono"/>
              </a:rPr>
              <a:t>kod okur</a:t>
            </a: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. Özellikle açık kaynak projeleri inceler.</a:t>
            </a:r>
            <a:endParaRPr sz="259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ts val="2590"/>
              <a:buFont typeface="Roboto Mono"/>
              <a:buChar char="•"/>
            </a:pP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Her türden </a:t>
            </a:r>
            <a:r>
              <a:rPr b="1" lang="tr-TR" sz="2590">
                <a:latin typeface="Roboto Mono"/>
                <a:ea typeface="Roboto Mono"/>
                <a:cs typeface="Roboto Mono"/>
                <a:sym typeface="Roboto Mono"/>
              </a:rPr>
              <a:t>kitap </a:t>
            </a: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okur.</a:t>
            </a:r>
            <a:endParaRPr sz="259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065" lvl="0" marL="457200" rtl="0" algn="l">
              <a:spcBef>
                <a:spcPts val="0"/>
              </a:spcBef>
              <a:spcAft>
                <a:spcPts val="0"/>
              </a:spcAft>
              <a:buSzPts val="2590"/>
              <a:buFont typeface="Roboto Mono"/>
              <a:buChar char="•"/>
            </a:pP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Ürünleşebilir </a:t>
            </a:r>
            <a:r>
              <a:rPr b="1" lang="tr-TR" sz="2590">
                <a:latin typeface="Roboto Mono"/>
                <a:ea typeface="Roboto Mono"/>
                <a:cs typeface="Roboto Mono"/>
                <a:sym typeface="Roboto Mono"/>
              </a:rPr>
              <a:t>fikir</a:t>
            </a:r>
            <a:r>
              <a:rPr lang="tr-TR" sz="2590">
                <a:latin typeface="Roboto Mono"/>
                <a:ea typeface="Roboto Mono"/>
                <a:cs typeface="Roboto Mono"/>
                <a:sym typeface="Roboto Mono"/>
              </a:rPr>
              <a:t>leri kovalar.</a:t>
            </a:r>
            <a:endParaRPr sz="259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9410d3c06_0_6"/>
          <p:cNvSpPr txBox="1"/>
          <p:nvPr/>
        </p:nvSpPr>
        <p:spPr>
          <a:xfrm>
            <a:off x="692250" y="381300"/>
            <a:ext cx="108075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0" i="0" lang="tr-TR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Neden Docker diye bir ürün geliştirilmiş? Docker nasıl çalışır?</a:t>
            </a:r>
            <a:endParaRPr b="0" i="0" sz="2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0" i="0" lang="tr-TR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Klasik bellek neden stack ve heap şeklinde iki bölümden oluşur. Heap ve Stack nasıl çalışır?</a:t>
            </a:r>
            <a:endParaRPr b="0" i="0" sz="2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0" i="0" lang="tr-TR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Neden WASM’a ihtiyaç var? Tarayıcılar WASM </a:t>
            </a:r>
            <a:r>
              <a:rPr lang="tr-TR" sz="2400">
                <a:latin typeface="Roboto Mono"/>
                <a:ea typeface="Roboto Mono"/>
                <a:cs typeface="Roboto Mono"/>
                <a:sym typeface="Roboto Mono"/>
              </a:rPr>
              <a:t>binary’lerini </a:t>
            </a:r>
            <a:r>
              <a:rPr b="0" i="0" lang="tr-TR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nasıl çalıştırır?</a:t>
            </a:r>
            <a:endParaRPr b="0" i="0" sz="2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0" i="0" lang="tr-TR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Neden fonksiyonel dil paradigması diye bir şey var? Fonksiyonel dillerdeki REPL mekanizması nasıl çalışır?</a:t>
            </a:r>
            <a:endParaRPr b="0" i="0" sz="2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0" i="0" lang="tr-TR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Oyun motorlarında neden sonsuz döngüye ihtiyaç vardır? Bir Game Loop nasıl çalışır?</a:t>
            </a:r>
            <a:endParaRPr b="0" i="0" sz="2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Mono"/>
              <a:buChar char="●"/>
            </a:pPr>
            <a:r>
              <a:rPr b="0" i="0" lang="tr-TR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0" i="0" sz="24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28e6f8730e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9535" y="639623"/>
            <a:ext cx="4610688" cy="269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8e6f8730e6_0_0"/>
          <p:cNvSpPr txBox="1"/>
          <p:nvPr/>
        </p:nvSpPr>
        <p:spPr>
          <a:xfrm>
            <a:off x="154350" y="704550"/>
            <a:ext cx="11339100" cy="5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" lvl="0" marL="2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•"/>
            </a:pPr>
            <a:r>
              <a:rPr b="0" i="0" lang="tr-TR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1976: Burak Selim Şenyurt dünyaya gelir.</a:t>
            </a:r>
            <a:endParaRPr b="0" i="0" sz="2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5400" lvl="0" marL="2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•"/>
            </a:pPr>
            <a:r>
              <a:rPr b="0" i="0" lang="tr-TR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1984: Atari’de ilk bilgisayar oyununu oynar.</a:t>
            </a:r>
            <a:endParaRPr b="0" i="0" sz="2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5400" lvl="0" marL="2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•"/>
            </a:pPr>
            <a:r>
              <a:rPr b="0" i="0" lang="tr-TR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1996: Delphi ile ilk parasını kazanır.</a:t>
            </a:r>
            <a:endParaRPr b="0" i="0" sz="2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5400" lvl="0" marL="2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•"/>
            </a:pPr>
            <a:r>
              <a:rPr b="0" i="0" lang="tr-TR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1999: Y.T.Ü. Matematik Mühendisliğini bitirir.</a:t>
            </a:r>
            <a:endParaRPr b="0" i="0" sz="2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5400" lvl="0" marL="2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•"/>
            </a:pPr>
            <a:r>
              <a:rPr b="0" i="0" lang="tr-TR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1999: Bilgi İşlem Sorumlusu olarak işe başlar.</a:t>
            </a:r>
            <a:endParaRPr b="0" i="0" sz="2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5400" lvl="0" marL="2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•"/>
            </a:pPr>
            <a:r>
              <a:rPr b="0" i="0" lang="tr-TR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2001: 16 Ay Yedek Subaylık hizmetini tamamlamıştır.</a:t>
            </a:r>
            <a:endParaRPr b="0" i="0" sz="2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5400" lvl="0" marL="2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•"/>
            </a:pPr>
            <a:r>
              <a:rPr b="0" i="0" lang="tr-TR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2003: Blogunda ilk yazısını paylaşır.</a:t>
            </a:r>
            <a:endParaRPr b="0" i="0" sz="2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5400" lvl="0" marL="2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•"/>
            </a:pPr>
            <a:r>
              <a:rPr b="0" i="0" lang="tr-TR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2023: Şu ana kadar 7 farklı şirkette çalışmıştır.</a:t>
            </a:r>
            <a:endParaRPr b="0" i="0" sz="2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5400" lvl="0" marL="2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•"/>
            </a:pPr>
            <a:r>
              <a:rPr b="0" i="0" lang="tr-TR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2023: Doğuş Teknoloji’de 6ncı yılıdır.</a:t>
            </a:r>
            <a:endParaRPr b="0" i="0" sz="2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5400" lvl="0" marL="25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•"/>
            </a:pPr>
            <a:r>
              <a:rPr b="0" i="0" lang="tr-TR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Son 15 yılda çalıştığı 3 şirket çevik metodoloji dönüşümü geçirmiştir.</a:t>
            </a:r>
            <a:endParaRPr b="0" i="0" sz="24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4" name="Google Shape;274;g28e6f8730e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2825" y="-3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8e6f8730e6_0_0"/>
          <p:cNvSpPr txBox="1"/>
          <p:nvPr/>
        </p:nvSpPr>
        <p:spPr>
          <a:xfrm>
            <a:off x="9663300" y="15300"/>
            <a:ext cx="252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tr-TR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github.com/buraksenyurt</a:t>
            </a:r>
            <a:endParaRPr b="0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cb6c89ad2e_0_158"/>
          <p:cNvPicPr preferRelativeResize="0"/>
          <p:nvPr/>
        </p:nvPicPr>
        <p:blipFill rotWithShape="1">
          <a:blip r:embed="rId3">
            <a:alphaModFix amt="60000"/>
          </a:blip>
          <a:srcRect b="0" l="27223" r="27223" t="0"/>
          <a:stretch/>
        </p:blipFill>
        <p:spPr>
          <a:xfrm>
            <a:off x="0" y="0"/>
            <a:ext cx="4683465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cb6c89ad2e_0_158"/>
          <p:cNvSpPr txBox="1"/>
          <p:nvPr>
            <p:ph type="title"/>
          </p:nvPr>
        </p:nvSpPr>
        <p:spPr>
          <a:xfrm>
            <a:off x="415600" y="410433"/>
            <a:ext cx="3509100" cy="57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tr-TR"/>
              <a:t>Yardımcı Kaynaklar</a:t>
            </a:r>
            <a:endParaRPr/>
          </a:p>
        </p:txBody>
      </p:sp>
      <p:sp>
        <p:nvSpPr>
          <p:cNvPr id="439" name="Google Shape;439;g1cb6c89ad2e_0_158"/>
          <p:cNvSpPr txBox="1"/>
          <p:nvPr>
            <p:ph idx="1" type="body"/>
          </p:nvPr>
        </p:nvSpPr>
        <p:spPr>
          <a:xfrm>
            <a:off x="4891800" y="467100"/>
            <a:ext cx="7224000" cy="5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Yol haritası - </a:t>
            </a:r>
            <a:r>
              <a:rPr lang="tr-TR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Road Map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Full-Stack eğitimi - </a:t>
            </a:r>
            <a:r>
              <a:rPr lang="tr-TR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Full Stack Open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Kod pratikleri - </a:t>
            </a:r>
            <a:r>
              <a:rPr lang="tr-TR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6"/>
              </a:rPr>
              <a:t>Exercism</a:t>
            </a: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Stanford kursları - </a:t>
            </a:r>
            <a:r>
              <a:rPr lang="tr-TR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7"/>
              </a:rPr>
              <a:t>Coursera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Hangi ürün,nasıl - </a:t>
            </a:r>
            <a:r>
              <a:rPr lang="tr-TR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8"/>
              </a:rPr>
              <a:t>Stack Share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Uygulama akışları - </a:t>
            </a:r>
            <a:r>
              <a:rPr lang="tr-TR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9"/>
              </a:rPr>
              <a:t>The App Fuel</a:t>
            </a: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Eğlenerek!? kodlama - </a:t>
            </a:r>
            <a:r>
              <a:rPr lang="tr-TR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0"/>
              </a:rPr>
              <a:t>Coding Game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Motivasyon - </a:t>
            </a:r>
            <a:r>
              <a:rPr lang="tr-TR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1"/>
              </a:rPr>
              <a:t>Habitica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Yazılımcı haberleri - </a:t>
            </a:r>
            <a:r>
              <a:rPr lang="tr-TR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2"/>
              </a:rPr>
              <a:t>Hacker News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None/>
            </a:pPr>
            <a:r>
              <a:rPr lang="tr-TR" sz="23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13"/>
              </a:rPr>
              <a:t>Stackoverlow</a:t>
            </a:r>
            <a:r>
              <a:rPr lang="tr-TR" sz="2300">
                <a:latin typeface="Roboto Mono"/>
                <a:ea typeface="Roboto Mono"/>
                <a:cs typeface="Roboto Mono"/>
                <a:sym typeface="Roboto Mono"/>
              </a:rPr>
              <a:t> ama nasıl?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3e959b6e1_1_0"/>
          <p:cNvSpPr txBox="1"/>
          <p:nvPr/>
        </p:nvSpPr>
        <p:spPr>
          <a:xfrm>
            <a:off x="116925" y="185100"/>
            <a:ext cx="11502600" cy="6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tr-TR" sz="2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#commodore64   #64Kb   #BASIC #gameProgramming   #WWW   #java   #applet   #3-Tier   #n-Tier   #monolith   #cSharp   #OOP   #SOLID   #designPatterns   #SOA   #antiPatterns   #technicalDebt   #Agile   #Scrum    #digitalTransformation #microServices #mobileApps  #cloudComputing   #SaaS   #IaaS   #PaaS   #serverlessComputing   #containers   #docker   #devOps   #devSecOps   #machineLearning   #artificialIntelligence   #robitics   #IoT   #augmentedReality #virtualReality #blockChain #metaverse #no-code #low-code #web-3.0 #github #openA</a:t>
            </a:r>
            <a:r>
              <a:rPr lang="tr-TR" sz="2800">
                <a:latin typeface="Roboto Mono"/>
                <a:ea typeface="Roboto Mono"/>
                <a:cs typeface="Roboto Mono"/>
                <a:sym typeface="Roboto Mono"/>
              </a:rPr>
              <a:t>I #chatGPT #generativeAI #noCode #lowCode #rust #platformEngineering #cyberSecurity</a:t>
            </a:r>
            <a:endParaRPr b="0" i="0" sz="28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c68f12600_0_20"/>
          <p:cNvSpPr txBox="1"/>
          <p:nvPr>
            <p:ph idx="1" type="body"/>
          </p:nvPr>
        </p:nvSpPr>
        <p:spPr>
          <a:xfrm>
            <a:off x="5016050" y="664800"/>
            <a:ext cx="6891000" cy="55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Kodunuzu, onun bakımını yapacak kişi sizin nerede yaşadığınızı bilen bir psikopatmış gibi yazın.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r>
              <a:rPr i="1" lang="tr-TR" sz="2600">
                <a:solidFill>
                  <a:schemeClr val="hlink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“Always code as if the guy who ends up maintaining your code will be a violent psychopath who knows where you live.”</a:t>
            </a:r>
            <a:endParaRPr i="1"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400"/>
              <a:buNone/>
            </a:pPr>
            <a:r>
              <a:rPr i="1" lang="tr-TR" sz="2600">
                <a:latin typeface="Roboto Mono"/>
                <a:ea typeface="Roboto Mono"/>
                <a:cs typeface="Roboto Mono"/>
                <a:sym typeface="Roboto Mono"/>
              </a:rPr>
              <a:t>John F. Woods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349a649ba_0_3034"/>
          <p:cNvSpPr txBox="1"/>
          <p:nvPr>
            <p:ph type="ctrTitle"/>
          </p:nvPr>
        </p:nvSpPr>
        <p:spPr>
          <a:xfrm>
            <a:off x="953100" y="3998067"/>
            <a:ext cx="64911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tr-TR"/>
              <a:t>Teşekkürler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tr-TR"/>
              <a:t>www.buraksenyurt.com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e27b3e9271_0_0"/>
          <p:cNvPicPr preferRelativeResize="0"/>
          <p:nvPr/>
        </p:nvPicPr>
        <p:blipFill rotWithShape="1">
          <a:blip r:embed="rId3">
            <a:alphaModFix/>
          </a:blip>
          <a:srcRect b="12494" l="0" r="0" t="12502"/>
          <a:stretch/>
        </p:blipFill>
        <p:spPr>
          <a:xfrm>
            <a:off x="2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e27b3e9271_0_0"/>
          <p:cNvSpPr/>
          <p:nvPr/>
        </p:nvSpPr>
        <p:spPr>
          <a:xfrm>
            <a:off x="0" y="3432533"/>
            <a:ext cx="6091200" cy="22860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27b3e9271_0_0"/>
          <p:cNvSpPr txBox="1"/>
          <p:nvPr>
            <p:ph type="title"/>
          </p:nvPr>
        </p:nvSpPr>
        <p:spPr>
          <a:xfrm>
            <a:off x="468800" y="3649133"/>
            <a:ext cx="53301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tr-TR">
                <a:latin typeface="Roboto Mono"/>
                <a:ea typeface="Roboto Mono"/>
                <a:cs typeface="Roboto Mono"/>
                <a:sym typeface="Roboto Mono"/>
              </a:rPr>
              <a:t>80ler</a:t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tr-TR">
                <a:latin typeface="Roboto Mono"/>
                <a:ea typeface="Roboto Mono"/>
                <a:cs typeface="Roboto Mono"/>
                <a:sym typeface="Roboto Mono"/>
              </a:rPr>
              <a:t>İlk 64Kb</a:t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g1259d6fad7b_0_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6600" y="1690825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259d6fad7b_0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tr-TR">
                <a:latin typeface="Roboto Mono"/>
                <a:ea typeface="Roboto Mono"/>
                <a:cs typeface="Roboto Mono"/>
                <a:sym typeface="Roboto Mono"/>
              </a:rPr>
              <a:t>Keywords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1" name="Google Shape;291;g1259d6fad7b_0_24"/>
          <p:cNvSpPr txBox="1"/>
          <p:nvPr>
            <p:ph idx="1" type="body"/>
          </p:nvPr>
        </p:nvSpPr>
        <p:spPr>
          <a:xfrm>
            <a:off x="838200" y="1673225"/>
            <a:ext cx="6008400" cy="5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•"/>
            </a:pPr>
            <a:r>
              <a:rPr lang="tr-TR">
                <a:latin typeface="Roboto Mono"/>
                <a:ea typeface="Roboto Mono"/>
                <a:cs typeface="Roboto Mono"/>
                <a:sym typeface="Roboto Mono"/>
              </a:rPr>
              <a:t>Kişisel Bilgisayarlar(PC),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•"/>
            </a:pPr>
            <a:r>
              <a:rPr lang="tr-TR">
                <a:latin typeface="Roboto Mono"/>
                <a:ea typeface="Roboto Mono"/>
                <a:cs typeface="Roboto Mono"/>
                <a:sym typeface="Roboto Mono"/>
              </a:rPr>
              <a:t>Commodore 64Kb, Atari, Sinclair Spectrum, Amiga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•"/>
            </a:pPr>
            <a:r>
              <a:rPr lang="tr-TR">
                <a:latin typeface="Roboto Mono"/>
                <a:ea typeface="Roboto Mono"/>
                <a:cs typeface="Roboto Mono"/>
                <a:sym typeface="Roboto Mono"/>
              </a:rPr>
              <a:t>BASIC,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Char char="•"/>
            </a:pPr>
            <a:r>
              <a:rPr lang="tr-TR">
                <a:latin typeface="Roboto Mono"/>
                <a:ea typeface="Roboto Mono"/>
                <a:cs typeface="Roboto Mono"/>
                <a:sym typeface="Roboto Mono"/>
              </a:rPr>
              <a:t>Nintendo(Donkey Kong)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e27b3e9271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e27b3e9271_0_10"/>
          <p:cNvSpPr/>
          <p:nvPr/>
        </p:nvSpPr>
        <p:spPr>
          <a:xfrm>
            <a:off x="0" y="3432533"/>
            <a:ext cx="6091200" cy="22860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e27b3e9271_0_10"/>
          <p:cNvSpPr txBox="1"/>
          <p:nvPr>
            <p:ph type="title"/>
          </p:nvPr>
        </p:nvSpPr>
        <p:spPr>
          <a:xfrm>
            <a:off x="240200" y="3649125"/>
            <a:ext cx="56223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tr-TR">
                <a:latin typeface="Roboto Mono"/>
                <a:ea typeface="Roboto Mono"/>
                <a:cs typeface="Roboto Mono"/>
                <a:sym typeface="Roboto Mono"/>
              </a:rPr>
              <a:t>Odanın Dışı</a:t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tr-TR">
                <a:latin typeface="Roboto Mono"/>
                <a:ea typeface="Roboto Mono"/>
                <a:cs typeface="Roboto Mono"/>
                <a:sym typeface="Roboto Mono"/>
              </a:rPr>
              <a:t>90lar</a:t>
            </a:r>
            <a:endParaRPr b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1259d6fad7b_0_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10655" r="10646" t="0"/>
          <a:stretch/>
        </p:blipFill>
        <p:spPr>
          <a:xfrm>
            <a:off x="6795001" y="0"/>
            <a:ext cx="53969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259d6fad7b_0_0"/>
          <p:cNvSpPr txBox="1"/>
          <p:nvPr>
            <p:ph type="title"/>
          </p:nvPr>
        </p:nvSpPr>
        <p:spPr>
          <a:xfrm>
            <a:off x="1102333" y="795233"/>
            <a:ext cx="48756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tr-TR" sz="4400">
                <a:latin typeface="Roboto Mono"/>
                <a:ea typeface="Roboto Mono"/>
                <a:cs typeface="Roboto Mono"/>
                <a:sym typeface="Roboto Mono"/>
              </a:rPr>
              <a:t>Keywords</a:t>
            </a:r>
            <a:endParaRPr sz="4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Google Shape;307;g1259d6fad7b_0_0"/>
          <p:cNvSpPr txBox="1"/>
          <p:nvPr>
            <p:ph idx="1" type="body"/>
          </p:nvPr>
        </p:nvSpPr>
        <p:spPr>
          <a:xfrm>
            <a:off x="1102325" y="2134800"/>
            <a:ext cx="5692800" cy="2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Roboto Mono"/>
              <a:buChar char="•"/>
            </a:pPr>
            <a:r>
              <a:rPr lang="tr-TR" sz="3000">
                <a:latin typeface="Roboto Mono"/>
                <a:ea typeface="Roboto Mono"/>
                <a:cs typeface="Roboto Mono"/>
                <a:sym typeface="Roboto Mono"/>
              </a:rPr>
              <a:t>1989, CERN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Mono"/>
              <a:buChar char="•"/>
            </a:pPr>
            <a:r>
              <a:rPr lang="tr-TR" sz="3000">
                <a:latin typeface="Roboto Mono"/>
                <a:ea typeface="Roboto Mono"/>
                <a:cs typeface="Roboto Mono"/>
                <a:sym typeface="Roboto Mono"/>
              </a:rPr>
              <a:t>Internet’in Yükselişi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Mono"/>
              <a:buChar char="•"/>
            </a:pPr>
            <a:r>
              <a:rPr lang="tr-TR" sz="3000">
                <a:latin typeface="Roboto Mono"/>
                <a:ea typeface="Roboto Mono"/>
                <a:cs typeface="Roboto Mono"/>
                <a:sym typeface="Roboto Mono"/>
              </a:rPr>
              <a:t>Visual Basic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Mono"/>
              <a:buChar char="•"/>
            </a:pPr>
            <a:r>
              <a:rPr lang="tr-TR" sz="3000">
                <a:latin typeface="Roboto Mono"/>
                <a:ea typeface="Roboto Mono"/>
                <a:cs typeface="Roboto Mono"/>
                <a:sym typeface="Roboto Mono"/>
              </a:rPr>
              <a:t>Java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Mono"/>
              <a:buChar char="•"/>
            </a:pPr>
            <a:r>
              <a:rPr lang="tr-TR" sz="3000">
                <a:latin typeface="Roboto Mono"/>
                <a:ea typeface="Roboto Mono"/>
                <a:cs typeface="Roboto Mono"/>
                <a:sym typeface="Roboto Mono"/>
              </a:rPr>
              <a:t>Web 1.0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Google Shape;313;ge3e959b6e1_1_6"/>
          <p:cNvCxnSpPr/>
          <p:nvPr/>
        </p:nvCxnSpPr>
        <p:spPr>
          <a:xfrm>
            <a:off x="3162700" y="2227200"/>
            <a:ext cx="0" cy="672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ge3e959b6e1_1_6"/>
          <p:cNvSpPr txBox="1"/>
          <p:nvPr/>
        </p:nvSpPr>
        <p:spPr>
          <a:xfrm>
            <a:off x="2429200" y="1732275"/>
            <a:ext cx="1467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tr-TR" sz="2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1994</a:t>
            </a:r>
            <a:endParaRPr b="1" i="0" sz="2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5" name="Google Shape;315;ge3e959b6e1_1_6"/>
          <p:cNvSpPr txBox="1"/>
          <p:nvPr/>
        </p:nvSpPr>
        <p:spPr>
          <a:xfrm>
            <a:off x="4512275" y="1732275"/>
            <a:ext cx="1467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tr-TR" sz="2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1995</a:t>
            </a:r>
            <a:endParaRPr b="1" i="0" sz="2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6" name="Google Shape;316;ge3e959b6e1_1_6"/>
          <p:cNvSpPr txBox="1"/>
          <p:nvPr/>
        </p:nvSpPr>
        <p:spPr>
          <a:xfrm>
            <a:off x="6481250" y="1732275"/>
            <a:ext cx="1467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tr-TR" sz="2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1997</a:t>
            </a:r>
            <a:endParaRPr b="1" i="0" sz="2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" name="Google Shape;317;ge3e959b6e1_1_6"/>
          <p:cNvSpPr txBox="1"/>
          <p:nvPr/>
        </p:nvSpPr>
        <p:spPr>
          <a:xfrm>
            <a:off x="8450225" y="1732275"/>
            <a:ext cx="1467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tr-TR" sz="29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1998</a:t>
            </a:r>
            <a:endParaRPr b="1" i="0" sz="29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8" name="Google Shape;318;ge3e959b6e1_1_6"/>
          <p:cNvPicPr preferRelativeResize="0"/>
          <p:nvPr/>
        </p:nvPicPr>
        <p:blipFill rotWithShape="1">
          <a:blip r:embed="rId3">
            <a:alphaModFix/>
          </a:blip>
          <a:srcRect b="23931" l="0" r="77498" t="0"/>
          <a:stretch/>
        </p:blipFill>
        <p:spPr>
          <a:xfrm>
            <a:off x="2065338" y="2847525"/>
            <a:ext cx="2194724" cy="21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e3e959b6e1_1_6"/>
          <p:cNvPicPr preferRelativeResize="0"/>
          <p:nvPr/>
        </p:nvPicPr>
        <p:blipFill rotWithShape="1">
          <a:blip r:embed="rId4">
            <a:alphaModFix/>
          </a:blip>
          <a:srcRect b="64921" l="0" r="49295" t="0"/>
          <a:stretch/>
        </p:blipFill>
        <p:spPr>
          <a:xfrm>
            <a:off x="4235200" y="2847515"/>
            <a:ext cx="2194701" cy="135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e3e959b6e1_1_6"/>
          <p:cNvPicPr preferRelativeResize="0"/>
          <p:nvPr/>
        </p:nvPicPr>
        <p:blipFill rotWithShape="1">
          <a:blip r:embed="rId5">
            <a:alphaModFix/>
          </a:blip>
          <a:srcRect b="73919" l="0" r="51071" t="0"/>
          <a:stretch/>
        </p:blipFill>
        <p:spPr>
          <a:xfrm>
            <a:off x="6481255" y="3038480"/>
            <a:ext cx="1633194" cy="116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e3e959b6e1_1_6"/>
          <p:cNvPicPr preferRelativeResize="0"/>
          <p:nvPr/>
        </p:nvPicPr>
        <p:blipFill rotWithShape="1">
          <a:blip r:embed="rId6">
            <a:alphaModFix/>
          </a:blip>
          <a:srcRect b="80110" l="72338" r="0" t="0"/>
          <a:stretch/>
        </p:blipFill>
        <p:spPr>
          <a:xfrm>
            <a:off x="8240800" y="3047788"/>
            <a:ext cx="1885852" cy="11473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ge3e959b6e1_1_6"/>
          <p:cNvCxnSpPr/>
          <p:nvPr/>
        </p:nvCxnSpPr>
        <p:spPr>
          <a:xfrm>
            <a:off x="5332550" y="2295550"/>
            <a:ext cx="0" cy="672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ge3e959b6e1_1_6"/>
          <p:cNvCxnSpPr/>
          <p:nvPr/>
        </p:nvCxnSpPr>
        <p:spPr>
          <a:xfrm>
            <a:off x="7214750" y="2295550"/>
            <a:ext cx="0" cy="672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ge3e959b6e1_1_6"/>
          <p:cNvCxnSpPr/>
          <p:nvPr/>
        </p:nvCxnSpPr>
        <p:spPr>
          <a:xfrm>
            <a:off x="9183725" y="2295550"/>
            <a:ext cx="0" cy="672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e27b3e9271_0_16"/>
          <p:cNvPicPr preferRelativeResize="0"/>
          <p:nvPr/>
        </p:nvPicPr>
        <p:blipFill rotWithShape="1">
          <a:blip r:embed="rId3">
            <a:alphaModFix/>
          </a:blip>
          <a:srcRect b="12494" l="0" r="0" t="12502"/>
          <a:stretch/>
        </p:blipFill>
        <p:spPr>
          <a:xfrm>
            <a:off x="2" y="0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e27b3e9271_0_16"/>
          <p:cNvSpPr/>
          <p:nvPr/>
        </p:nvSpPr>
        <p:spPr>
          <a:xfrm>
            <a:off x="0" y="3432533"/>
            <a:ext cx="6091200" cy="2286000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e27b3e9271_0_16"/>
          <p:cNvSpPr txBox="1"/>
          <p:nvPr>
            <p:ph type="title"/>
          </p:nvPr>
        </p:nvSpPr>
        <p:spPr>
          <a:xfrm>
            <a:off x="81500" y="3649125"/>
            <a:ext cx="6243900" cy="18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tr-TR" sz="3500">
                <a:latin typeface="Roboto Mono"/>
                <a:ea typeface="Roboto Mono"/>
                <a:cs typeface="Roboto Mono"/>
                <a:sym typeface="Roboto Mono"/>
              </a:rPr>
              <a:t>Milenyum +10</a:t>
            </a:r>
            <a:endParaRPr b="0" sz="3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tr-TR" sz="3500">
                <a:latin typeface="Roboto Mono"/>
                <a:ea typeface="Roboto Mono"/>
                <a:cs typeface="Roboto Mono"/>
                <a:sym typeface="Roboto Mono"/>
              </a:rPr>
              <a:t>Katmanların Yükselişi</a:t>
            </a:r>
            <a:endParaRPr b="0" sz="3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tr-TR" sz="3500">
                <a:latin typeface="Roboto Mono"/>
                <a:ea typeface="Roboto Mono"/>
                <a:cs typeface="Roboto Mono"/>
                <a:sym typeface="Roboto Mono"/>
              </a:rPr>
              <a:t>2000-2010</a:t>
            </a:r>
            <a:endParaRPr b="0" sz="3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1259d6fad7b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2075" y="3677425"/>
            <a:ext cx="7154424" cy="25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259d6fad7b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tr-TR">
                <a:latin typeface="Roboto Mono"/>
                <a:ea typeface="Roboto Mono"/>
                <a:cs typeface="Roboto Mono"/>
                <a:sym typeface="Roboto Mono"/>
              </a:rPr>
              <a:t>Keywords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0" name="Google Shape;340;g1259d6fad7b_0_6"/>
          <p:cNvSpPr txBox="1"/>
          <p:nvPr>
            <p:ph idx="1" type="body"/>
          </p:nvPr>
        </p:nvSpPr>
        <p:spPr>
          <a:xfrm>
            <a:off x="609600" y="1597025"/>
            <a:ext cx="10515600" cy="4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Object Oriented Programming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Java vs C#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3-Tier ---&gt; N-Tier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Monolitik Mimariler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Agile Manifesto</a:t>
            </a:r>
            <a:r>
              <a:rPr i="1" lang="tr-TR" sz="2600">
                <a:latin typeface="Roboto Mono"/>
                <a:ea typeface="Roboto Mono"/>
                <a:cs typeface="Roboto Mono"/>
                <a:sym typeface="Roboto Mono"/>
              </a:rPr>
              <a:t>(2001)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SOLID 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Design Patterns</a:t>
            </a:r>
            <a:endParaRPr i="1" sz="2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Mono"/>
              <a:buChar char="•"/>
            </a:pPr>
            <a:r>
              <a:rPr lang="tr-TR" sz="2600">
                <a:latin typeface="Roboto Mono"/>
                <a:ea typeface="Roboto Mono"/>
                <a:cs typeface="Roboto Mono"/>
                <a:sym typeface="Roboto Mono"/>
              </a:rPr>
              <a:t>SOA</a:t>
            </a:r>
            <a:endParaRPr sz="2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2019-10-15T04:22:03Z</dcterms:created>
  <dc:creator>Burak Selim Senyurt (Dogus Teknoloji)</dc:creator>
</cp:coreProperties>
</file>